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0" r:id="rId18"/>
    <p:sldId id="271" r:id="rId19"/>
    <p:sldId id="276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mskh.am/24-%D5%B4%D5%A5%D5%A4%D5%AB%D5%A1%D6%83%D5%A1%D5%A9%D5%A5%D5%A9/1831-%20%D5%BF%D5%AB%D5%A3%D6%80%D5%A1%D5%B6-%D5%B0%D5%A1%D5%B5%D6%80%D5%A1%D5%BA%D5%A5%D5%BF%D5%B5%D5%A1%D5%B6%D5%AB-%D5%B0%D5%B8%D5%A4%D5%BE%D5%A1%D5%AE%D5%B6%D5%A5%D6%80" TargetMode="External"/><Relationship Id="rId7" Type="http://schemas.openxmlformats.org/officeDocument/2006/relationships/hyperlink" Target="https://nanejamharyan.wordpress.com/2021/03/12/%d5%bf%d5%ab%d5%a3%d6%80%d5%a1%d5%b6-%d5%b0%d5%a1%d5%b5%d6%80%d5%a1%d5%ba%d5%a5%d5%bf%d5%b5%d5%a1%d5%b6-%d5%a1%d5%b6%d5%a1%d5%ba%d5%a1%d5%bf%d5%ab-%d5%b0%d5%a1%d5%a6%d5%a1%d6%80-%d5%bf%d5%a1%d6%80/" TargetMode="External"/><Relationship Id="rId2" Type="http://schemas.openxmlformats.org/officeDocument/2006/relationships/hyperlink" Target="https://hasarakaget.wordpress.com/2021/03/15/%d5%af%d5%ac%d5%b8%d6%80-%d5%bd%d5%a5%d5%b2%d5%a1%d5%b6-%d5%b4%d5%a1%d6%80%d5%bf%d5%ab-18-%d5%a8%d5%9d-%d5%bf%d5%ab%d5%a3%d6%80%d5%a1%d5%b6-%d5%b0%d5%a1%d5%b5%d6%80%d5%a1%d5%ba%d5%a5%d5%bf%d5%b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rkhovhannisyanblog.wordpress.com/2021/03/14/%d5%bf%d5%ab%d5%a3%d6%80%d5%a1%d5%b6-%d5%b0%d5%a1%d5%b5%d6%80%d5%a1%d5%ba%d5%a5%d5%bf%d5%b5%d5%a1%d5%b6-%d5%b0%d5%a1%d5%b4%d5%a1%d5%a6%d5%a3%d5%a1%d5%b5%d5%ab%d5%b6-%d5%a1%d5%b6%d5%b0%d5%a5%d5%a9/" TargetMode="External"/><Relationship Id="rId5" Type="http://schemas.openxmlformats.org/officeDocument/2006/relationships/hyperlink" Target="https://tigrangrigoryansite.wordpress.com/2021/03/06/%d5%b4%d5%a5%d5%bc%d5%b6%d5%a5%d5%b4-%d5%ba%d6%80%d5%ae%d5%b6%d5%a5%d5%9e%d5%b4%e2%80%a4%e2%80%a4%e2%80%a4-%d5%b9%d5%a5%d5%b4-%d5%a9%d5%b8%d5%b2%d5%b6%d5%ab%e2%80%a4%e2%80%a4%e2%80%a4/" TargetMode="External"/><Relationship Id="rId4" Type="http://schemas.openxmlformats.org/officeDocument/2006/relationships/hyperlink" Target="https://tigrangrigoryansite.wordpress.com/2021/03/14/%d5%bf%d5%ab%d5%a3%d6%80%d5%a1%d5%b6-%d5%b0%d5%a1%d5%b5%d6%80%d5%a1%d5%ba%d5%a5%d5%bf%d5%b5%d5%a1%d5%b6-%d5%a5%d5%a9%d5%a5-%d5%b4%d5%b8%d5%b4%d5%a8-%d5%bd%d5%a5%d5%b2%d5%a1%d5%b6%d5%ab-%d5%bf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janikyanarteni92.wordpress.com/2021/03/05/%d5%bf%d5%ab%d5%a3%d6%80%d5%a1%d5%b6-%d5%b0%d5%a1%d5%b5%d6%80%d5%a1%d5%ba%d5%a5%d5%bf%d5%b5%d5%a1%d5%b6%d5%9d-%d5%a1%d5%b6%d5%a1%d5%ba%d5%a1%d5%bf%d5%ab-%d5%b0%d5%a1%d5%a6%d5%a1%d6%80-%d5%bf/" TargetMode="External"/><Relationship Id="rId3" Type="http://schemas.openxmlformats.org/officeDocument/2006/relationships/hyperlink" Target="https://narekkhacatryan.wordpress.com/2021/03/16/%D5%BF%D5%AB%D5%A3%D6%80%D5%A1%D5%B6-%D5%B0%D5%A1%D5%B5%D6%80%D5%A1%D5%BA%D5%A5%D5%BF%D5%B5%D5%A1%D5%B6%D5%AB-%D5%B0%D5%A1%D5%B5%D5%AF%D5%A1%D5%AF%D5%A1%D5%B6-%D5%B0%D5%A1%D6%80%D6%81/" TargetMode="External"/><Relationship Id="rId7" Type="http://schemas.openxmlformats.org/officeDocument/2006/relationships/hyperlink" Target="https://milenamayilyan.wordpress.com/2021/03/16/%d5%a1%d5%b6%d5%a1%d5%ba%d5%a1%d5%bf%d5%ab-%d5%b0%d5%a1%d5%a6%d5%a1%d6%80-%d5%bf%d5%a1%d6%80%d5%ab-%d5%be%d5%a5%d6%80%d5%ac%d5%b8%d6%82%d5%ae%d5%b8%d6%82%d5%a9%d5%b5%d5%b8%d6%82%d5%b6/" TargetMode="External"/><Relationship Id="rId2" Type="http://schemas.openxmlformats.org/officeDocument/2006/relationships/hyperlink" Target="https://aznivgalstyanblog.wordpress.com/2021/03/13/%d5%bf%d5%ab%d5%a3%d6%80%d5%a1%d5%b6-%d5%b0%d5%a1%d5%b5%d6%80%d5%a1%d5%ba%d5%a5%d5%bf%d5%b5%d5%a1%d5%b6%d5%ab-%d6%85%d6%80%d5%a5%d6%80-%d5%af%d6%80%d5%a9%d5%a1%d5%b0%d5%a1%d5%b4%d5%a1%d5%ac%d5%ab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yuzimartirosyan.wordpress.com/2021/03/16/%D5%A1%D5%B6%D5%A1%D5%BA%D5%A1%D5%BF%D5%AB-%D5%B0%D5%A1%D5%A6%D5%A1%D6%80-%D5%BF%D5%A1%D6%80%D5%AB/" TargetMode="External"/><Relationship Id="rId5" Type="http://schemas.openxmlformats.org/officeDocument/2006/relationships/hyperlink" Target="https://svetlanamsite.wordpress.com/2021/03/16/%d5%a3%d6%80%d5%a1%d5%af%d5%a1%d5%b6%d5%b8%d6%82%d5%a9%d5%b5%d5%b8%d6%82%d5%b6-16-03-2021-2/" TargetMode="External"/><Relationship Id="rId4" Type="http://schemas.openxmlformats.org/officeDocument/2006/relationships/hyperlink" Target="https://manemanukyan.wordpress.com/2021/03/14/%d5%b0%d5%a1%d5%b5%d5%a1%d5%bd%d5%bf%d5%a1%d5%b6%d5%a8-%d5%ad%d5%a1%d5%b9%d5%b4%d5%a5%d6%80%d5%b8%d6%82%d5%af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lenabrahamyan.edublogs.org/2021/03/18/%d5%b4%d5%ab-%d6%83%d5%b6%d5%bf%d6%80%d5%a5%d6%84-%d5%b8%d5%b2%d5%bb%d5%ab%d5%b6-%d5%b4%d5%a5%d5%bc%d5%b5%d5%a1%d5%ac%d5%b6%d5%a5%d6%80%d5%ab-%d5%b4%d5%ab%d5%bb%d6%87/" TargetMode="External"/><Relationship Id="rId2" Type="http://schemas.openxmlformats.org/officeDocument/2006/relationships/hyperlink" Target="https://manvelyan.edublogs.org/2021/03/18/%D5%AB%D5%B6%D6%84%D5%B6%D5%A1%D5%BD%D5%BA%D5%A1%D5%B6%D5%AB-%D5%B0%D5%A1%D5%B5%D5%BF%D5%B6%D5%B8%D6%82%D5%A9%D5%B5%D5%B8%D6%82%D5%B6%D5%A8-%D5%BF%D5%AB%D5%A3%D6%80%D5%A1%D5%B6-%D5%B0%D5%A1%D5%B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ahitabgaryan.wordpress.com/2021/03/19/%d5%bf%d5%ab%d5%a3%d6%80%d5%a1%d5%b6-%d5%b0%d5%a1%d5%b5%d6%80%d5%a1%d5%ba%d5%a5%d5%bf%d5%b5%d5%a1%d5%b6-%e2%80%95-%d5%ab%d5%b6%d6%84%d5%b6%d5%a1%d5%bd%d5%ba%d5%a1%d5%b6%d5%ab-%d5%b0%d5%a1%d5%b5/" TargetMode="External"/><Relationship Id="rId5" Type="http://schemas.openxmlformats.org/officeDocument/2006/relationships/hyperlink" Target="https://dianbarseghyan.wordpress.com/2021/03/18/%d5%bf%d5%ab%d5%a3%d6%80%d5%a1%d5%b6-%d5%b0%d5%a1%d5%b5%d6%80%d5%a1%d5%ba%d5%a5%d5%bf%d5%b5%d5%a1%d5%b6%d5%ab-%d5%b0%d5%a1%d5%b5%d5%a1%d5%bd%d5%a1%d5%bf%d5%b6%d5%b8%d6%82%d5%b4-%d5%b0%d5%a5/" TargetMode="External"/><Relationship Id="rId4" Type="http://schemas.openxmlformats.org/officeDocument/2006/relationships/hyperlink" Target="https://simonavetisyan.edublogs.org/2021/03/18/%d5%be%d5%a5%d6%80%d5%ac%d5%b8%d6%82%d5%ae%d5%b8%d6%82%d5%a9%d5%b5%d5%b8%d6%82%d5%b6-%d5%b4%d5%bf%d6%84%d5%a5%d6%80-%d6%87-%d5%ad%d5%b8%d5%b0%d5%a5%d6%80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onabalayann.wordpress.com/2021/03/17/%d5%ab%d5%b6%d6%84%d5%b6%d5%a1%d5%bd%d5%ba%d5%a1%d5%b6%d5%ab-%d5%b0%d5%a1%d5%b5%d5%bf%d5%b6%d5%b8%d6%82%d5%a9%d5%b5%d5%b8%d6%82%d5%b6%d5%a8-%d5%bf%d5%ab%d5%a3%d6%80%d5%a1%d5%b6-%d5%b0%d5%a1%d5%b5/" TargetMode="External"/><Relationship Id="rId2" Type="http://schemas.openxmlformats.org/officeDocument/2006/relationships/hyperlink" Target="https://mariaaznauryan.wordpress.com/2021/03/19/%D5%BF%D5%AB%D5%A3%D6%80%D5%A1%D5%B6-%D5%B0%D5%A1%D5%B5%D6%80%D5%A1%D5%BA%D5%A5%D5%BF%D5%B5%D5%A1%D5%B6-%D5%A1%D5%B6%D5%A1%D5%BA%D5%A1%D5%BF%D5%AB-%D5%B0%D5%A1%D5%A6%D5%A1%D6%80-%D5%BF%D5%A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98972.home.blog/2021/03/17/%D5%AF%D5%AC%D5%B8%D6%80-%D5%BD%D5%A5%D5%B2%D5%A1%D5%B6-%D5%BF%D5%AB%D5%A3%D6%80%D5%A1%D5%B6-%D5%B0%D5%A1%D5%B5%D6%80%D5%A1%D5%BA%D5%A5%D5%BF%D5%B5%D5%A1%D5%B6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satryananahit.wordpress.com/2021/04/11/%d5%a1%d6%80%d5%a4%d5%a5%d5%b6/" TargetMode="External"/><Relationship Id="rId2" Type="http://schemas.openxmlformats.org/officeDocument/2006/relationships/hyperlink" Target="https://dpir.mskh.am/hy/node/248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edagogicalclubmskh.wordpress.com/2021/03/07/%d5%bf%d5%ab%d5%a3%d6%80%d5%a1%d5%b6-%d5%b0%d5%a1%d5%b5%d6%80%d5%a1%d5%ba%d5%a5%d5%bf%d5%b5%d5%a1%d5%b6-%d5%a1%d5%b4%d5%a5%d5%b6%d5%a1%d5%b4%d5%b5%d5%a1-%d5%b4%d6%80%d6%81%d5%a1%d5%b6/" TargetMode="External"/><Relationship Id="rId4" Type="http://schemas.openxmlformats.org/officeDocument/2006/relationships/hyperlink" Target="https://janikyanarteni92.wordpress.com/2021/04/08/%d5%ab%d5%b4-%d5%bf%d5%ab%d5%a3%d6%80%d5%a1%d5%b6-%d5%b0%d5%a1%d5%b5%d6%80%d5%a1%d5%ba%d5%a5%d5%bf%d5%b5%d5%a1%d5%b6-%d5%b4%d6%80%d6%81%d5%a1%d5%b6%d5%a1%d5%af%d5%a8-%d5%b0%d5%a1%d5%bd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karingomcyan.wordpress.com/2021/04/30/%d5%b0%d5%a1%d5%bd%d5%a1%d6%80%d5%a1%d5%af%d5%a1%d5%a3%d5%ab%d5%bf%d5%a1%d5%af%d5%a1%d5%b6-%d5%b6%d5%a1%d5%ad%d5%a1%d5%a3%d5%ae%d5%ab-%d5%a1%d5%b4%d6%83%d5%b8%d6%83%d5%b8%d6%82%d5%b4/" TargetMode="External"/><Relationship Id="rId3" Type="http://schemas.openxmlformats.org/officeDocument/2006/relationships/hyperlink" Target="https://asatryananahit.wordpress.com/2021/04/13/%d5%bf%d5%ab%d5%a3%d6%80%d5%a1%d5%b6-%d5%b0%d5%a1%d5%b5%d6%80%d5%a1%d5%ba%d5%a5%d5%bf%d5%b5%d5%a1%d5%b6-2/" TargetMode="External"/><Relationship Id="rId7" Type="http://schemas.openxmlformats.org/officeDocument/2006/relationships/hyperlink" Target="https://shushanpashinyan.wordpress.com/2021/04/29/%d5%b0%d5%a1%d5%bd%d5%a1%d6%80%d5%a1%d5%af%d5%a1%d5%a3%d5%ab%d5%bf%d5%a1%d5%af%d5%a1%d5%b6-%d5%bd%d5%bf%d5%b8%d6%82%d5%a3%d5%a1%d5%bf%d5%a5%d5%bd-2021-%d5%ab-%d5%a1%d6%80%d5%a4%d5%b5%d5%b8%d6%82%d5%b6/" TargetMode="External"/><Relationship Id="rId2" Type="http://schemas.openxmlformats.org/officeDocument/2006/relationships/hyperlink" Target="https://janikyanarteni92.wordpress.com/2021/04/08/%d5%ab%d5%b4-%d5%bf%d5%ab%d5%a3%d6%80%d5%a1%d5%b6-%d5%b0%d5%a1%d5%b5%d6%80%d5%a1%d5%ba%d5%a5%d5%bf%d5%b5%d5%a1%d5%b6-%d5%b4%d6%80%d6%81%d5%a1%d5%b6%d5%a1%d5%af%d5%a8-%d5%b0%d5%a1%d5%b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nevardumyanblog.wordpress.com/2021/04/21/%d5%b0%d5%a1%d5%bd%d5%a1%d6%80%d5%a1%d5%af%d5%a1%d5%a3%d5%ab%d5%bf%d5%a1%d5%af%d5%a1%d5%b6-%d5%bd%d5%bf%d5%b8%d6%82%d5%a3%d5%a1%d5%bf%d5%a5%d5%bd%d5%ab-%d5%a1%d5%b4%d6%83%d5%b8%d6%83%d5%b8%d6%82%d5%b4/" TargetMode="External"/><Relationship Id="rId5" Type="http://schemas.openxmlformats.org/officeDocument/2006/relationships/hyperlink" Target="https://sonabalayann.wordpress.com/2021/04/13/%d5%b4%d5%a1%d6%80%d5%bf%d5%b5%d5%a1%d5%b6-%d5%b0%d5%a1%d5%bd%d5%a1%d6%80%d5%a1%d5%af%d5%a1%d5%a3%d5%ab%d5%bf%d5%a1%d5%af%d5%a1%d5%b6-%d5%bd%d5%bf%d5%b8%d6%82%d5%a3%d5%a1%d5%bf%d5%a5%d5%bd%d5%ab/" TargetMode="External"/><Relationship Id="rId4" Type="http://schemas.openxmlformats.org/officeDocument/2006/relationships/hyperlink" Target="https://arghutyanani.wordpress.com/2021/04/22/%d5%b0%d5%a1%d5%bd%d5%a1%d6%80%d5%a1%d5%af%d5%a1%d5%a3%d5%ab%d5%bf%d5%a1%d5%af%d5%a1%d5%b6-%d5%bd%d5%bf%d5%b8%d6%82%d5%a3%d5%a1%d5%bf%d5%a5%d5%bd%d5%ab-%d5%a1%d5%b4%d6%83%d5%b8%d6%83%d5%b8%d6%82%d5%b4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anahitabgaryan.wordpress.com/2021/04/02/%d5%b0%d5%a1%d5%bd%d5%a1%d6%80%d5%a1%d5%af%d5%a1%d5%a3%d5%ab%d5%bf%d5%a1%d5%af%d5%a1%d5%b6-%d5%bd%d5%bf%d5%b8%d6%82%d5%a3%d5%a1%d5%bf%d5%a5%d5%bd-2021%d6%8a%d5%ab-%d5%a1%d5%b4%d6%83%d5%b8%d6%83%d5%b8/" TargetMode="External"/><Relationship Id="rId3" Type="http://schemas.openxmlformats.org/officeDocument/2006/relationships/hyperlink" Target="https://juliaasryan.edublogs.org/2021/05/02/%d5%b0%d5%a1%d5%bd%d5%a1%d6%80%d5%a1%d5%af%d5%a1%d5%a3%d5%ab%d5%bf%d5%a1%d5%af%d5%a1%d5%b6-%d5%bd%d5%bf%d5%b8%d6%82%d5%a3%d5%a1%d5%bf%d5%a5%d5%bd-2/" TargetMode="External"/><Relationship Id="rId7" Type="http://schemas.openxmlformats.org/officeDocument/2006/relationships/hyperlink" Target="https://manvelyan.edublogs.org/2021/05/05/%d5%b4%d5%a1%d5%b5%d5%ab%d5%bd%d5%b5%d5%a1%d5%b6-%d5%b0%d5%a1%d5%be%d5%a1%d6%84%e2%80%a4-%d5%af%d5%ac%d5%b8%d6%80-%d5%bd%d5%a5%d5%b2%d5%a1%d5%b6%d5%9d-%d5%b0%d5%a1%d5%bd%d5%a1%d6%80%d5%a1%d5%af%d5%a1/" TargetMode="External"/><Relationship Id="rId2" Type="http://schemas.openxmlformats.org/officeDocument/2006/relationships/hyperlink" Target="https://sofiaraqelyan.edublogs.org/2021/05/01/%d5%b4%d5%a1%d5%b5%d5%ab%d5%bd%d5%a1%d5%b6-%d5%b0%d5%a1%d5%be%d5%a1%d6%8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enabrahamyan.edublogs.org/2021/05/04/%d5%b4%d5%a1%d5%b5%d5%ab%d5%bd%d5%b5%d5%a1%d5%b6-%d5%b0%d5%a1%d5%be%d5%a1%d6%84%e2%80%a4-%d5%af%d5%ac%d5%b8%d6%80-%d5%bd%d5%a5%d5%b2%d5%a1%d5%b6%d5%9d-%d5%b0%d5%a1%d5%bd%d5%a1%d6%80%d5%a1%d5%af%d5%a1/" TargetMode="External"/><Relationship Id="rId5" Type="http://schemas.openxmlformats.org/officeDocument/2006/relationships/hyperlink" Target="https://lilymovsesyan05.edublogs.org/2021/05/12/%d5%b0%d5%a1%d5%bd%d5%a1%d6%80%d5%a1%d5%af%d5%a1%d5%a3%d5%ab%d5%bf%d5%a1%d5%af%d5%a1%d5%b6-%d5%bd%d5%bf%d5%b8%d6%82%d5%a3%d5%a1%d5%bf%d5%a5%d5%bd%d5%ab-%d5%a1%d5%b4%d6%83%d5%b8%d6%83%d5%b8%d5%b4/" TargetMode="External"/><Relationship Id="rId10" Type="http://schemas.openxmlformats.org/officeDocument/2006/relationships/hyperlink" Target="https://mariamonline.food.blog/2021/05/09/%D5%B0%D5%A1%D5%BD%D5%A1%D6%80%D5%A1%D5%AF%D5%A1%D5%AF%D5%A1%D5%B6-%D5%B0%D5%A1%D5%B6%D5%A4%D5%AB%D5%BA%D5%B8%D6%82%D5%B4%D5%B6%D5%A5%D6%80%D5%AB-%D5%A1%D5%B4%D6%83%D5%B8%D6%83%D5%B8%D6%82%D5%B4/" TargetMode="External"/><Relationship Id="rId4" Type="http://schemas.openxmlformats.org/officeDocument/2006/relationships/hyperlink" Target="https://simonavetisyan.edublogs.org/2021/05/04/%d5%b0%d5%a1%d5%bd%d5%a1%d6%80%d5%a1%d5%af%d5%a1%d5%af%d5%a1%d5%b6-%d5%bd%d5%bf%d5%b8%d6%82%d5%a3%d5%a1%d5%bf%d5%a5%d5%bd%d5%b6%d5%a5%d6%80%d5%ab-%d5%a1%d5%b4%d6%83%d5%b8%d6%83%d5%b8%d6%82%d5%b4/" TargetMode="External"/><Relationship Id="rId9" Type="http://schemas.openxmlformats.org/officeDocument/2006/relationships/hyperlink" Target="https://qmarikhovsepyanc.home.blog/2021/05/04/%d5%b0%d5%a1%d5%bd%d5%a1%d6%80%d5%a1%d5%af%d5%a1%d5%a3%d5%ab%d5%bf%d5%a1%d5%af%d5%a1%d5%b6-%d5%af%d5%ac%d5%b8%d6%80-%d5%bd%d5%a5%d5%b2%d5%a1%d5%b6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duwinemskh.wordpress.com/" TargetMode="External"/><Relationship Id="rId2" Type="http://schemas.openxmlformats.org/officeDocument/2006/relationships/hyperlink" Target="https://lilithculture.wordpress.com/2021/05/10/%D5%AC%D5%B8%D6%82%D5%BD%D5%A1%D5%A2%D5%A1%D5%B6%D5%B8%D6%82%D5%B4%D5%B6%D5%A5%D6%80%D5%AB-%D6%83%D5%A1%D5%A9%D5%A5%D5%A9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hasarakaget.wordpress.com/2021/04/13/%d5%af%d5%ac%d5%b8%d6%80-%d5%bd%d5%a5%d5%b2%d5%a1%d5%b6%e2%80%a4-%d5%b0%d5%a1%d5%bd%d5%a1%d6%80%d5%a1%d5%af%d5%a1%d5%a3%d5%ab%d5%bf%d5%a1%d5%af%d5%a1%d5%b6-%d5%bd%d5%bf%d5%b8%d6%82%d5%a3%d5%a1%d5%bf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pir.mskh.am/hy/node/25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asarakaget.wordpress.com/2021/02/28/%d5%b0%d5%a1%d5%bd%d5%a1%d6%80%d5%a1%d5%af%d5%a1%d5%a3%d5%ab%d5%bf%d5%a1%d5%af%d5%a1%d5%b6-%d5%bd%d5%bf%d5%b8%d6%82%d5%a3%d5%a1%d5%bf%d5%a5%d5%bd%d5%ab-%d5%a1%d5%bc%d5%a1%d5%bb%d5%ab%d5%b6-%d5%b7/" TargetMode="External"/><Relationship Id="rId7" Type="http://schemas.openxmlformats.org/officeDocument/2006/relationships/hyperlink" Target="https://hasarakaget.wordpress.com/2021/04/05/%d5%b0%d5%a1%d5%bd%d5%a1%d6%80%d5%a1%d5%af%d5%a1%d5%a3%d5%ab%d5%bf%d5%a1%d5%af%d5%a1%d5%b6-%d5%bd%d5%bf%d5%b8%d6%82%d5%a3%d5%a1%d5%bf%d5%a5%d5%bd%d5%ab-%d5%be%d5%a5%d6%80%d5%bb%d5%ab%d5%b6-%d5%b7/" TargetMode="External"/><Relationship Id="rId2" Type="http://schemas.openxmlformats.org/officeDocument/2006/relationships/hyperlink" Target="https://hasarakaget.wordpress.com/2021/02/15/%d5%b0%d5%a1%d5%bd%d5%a1%d6%80%d5%a1%d5%af%d5%a1%d5%a3%d5%ab%d5%bf%d5%a1%d5%af%d5%a1%d5%b6-%d5%bd%d5%bf%d5%b8%d6%82%d5%a3%d5%a1%d5%bf%d5%a5%d5%bd-202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sarakaget.wordpress.com/2021/03/28/%d5%b0%d5%a1%d5%bd%d5%a1%d6%80%d5%a1%d5%af%d5%a1%d5%a3%d5%ab%d5%bf%d5%a1%d5%af%d5%a1%d5%b6-%d5%bd%d5%bf%d5%b8%d6%82%d5%a3%d5%a1%d5%bf%d5%a5%d5%bd%d5%ab-%d5%b9%d5%b8%d6%80%d6%80%d5%b8%d6%80%d5%a4/" TargetMode="External"/><Relationship Id="rId5" Type="http://schemas.openxmlformats.org/officeDocument/2006/relationships/hyperlink" Target="https://hasarakaget.wordpress.com/2021/03/12/%d5%b0%d5%a1%d5%bd%d5%a1%d6%80%d5%a1%d5%af%d5%a1%d5%a3%d5%ab%d5%bf%d5%a1%d5%af%d5%a1%d5%b6-%d5%bd%d5%bf%d5%b8%d6%82%d5%a3%d5%a1%d5%bf%d5%a5%d5%bd%d5%ab-%d5%a5%d6%80%d6%80%d5%b8%d6%80%d5%a4-%d5%b7/" TargetMode="External"/><Relationship Id="rId4" Type="http://schemas.openxmlformats.org/officeDocument/2006/relationships/hyperlink" Target="https://hasarakaget.wordpress.com/2021/03/06/%d5%b0%d5%a1%d5%bd%d5%a1%d6%80%d5%a1%d5%af%d5%a1%d5%a3%d5%ab%d5%bf%d5%a1%d5%af%d5%a1%d5%b6-%d5%bd%d5%bf%d5%b8%d6%82%d5%a3%d5%a1%d5%bf%d5%a5%d5%bd%d5%ab-%d5%a5%d6%80%d5%af%d6%80%d5%b8%d6%80%d5%a4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asarakaget.wordpress.com/2021/02/25/%d5%b0%d5%a1%d5%bd%d5%a1%d6%80%d5%a1%d5%af%d5%a1%d5%a3%d5%ab%d5%bf%d5%a1%d5%af%d5%a1%d5%b6-%d5%bd%d5%bf%d5%b8%d6%82%d5%a3%d5%a1%d5%bf%d5%a5%d5%bd%d5%ab-%d5%b4%d5%a5%d5%af%d5%b6%d5%a1%d6%80%d5%af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ardankarapetyan.wordpress.com/2021/02/28/%d5%b0%d5%a1%d5%bd%d5%a1%d6%80%d5%a1%d5%af%d5%a1%d5%a3%d5%ab%d5%bf%d5%a1%d5%af%d5%a1%d5%b6-%d5%bd%d5%bf%d5%b8%d6%82%d5%a3%d5%a1%d5%bf%d5%a5%d5%bd-%d5%b0%d5%a1%d5%b6%d5%a4%d5%ab%d5%ba%d5%b8%d6%82/" TargetMode="External"/><Relationship Id="rId2" Type="http://schemas.openxmlformats.org/officeDocument/2006/relationships/hyperlink" Target="https://elyasahakyan.wordpress.com/2021/02/23/%d5%b0%d5%a1%d5%b6%d5%a4%d5%ab%d5%ba%d5%b8%d6%82%d5%b4-one-way-tour-%d5%bf%d5%b8%d6%82%d6%80%d5%ab%d5%bd%d5%bf%d5%a1%d5%af%d5%a1%d5%b6-%d5%a8%d5%b6%d5%af%d5%a5%d6%80%d5%b8%d6%82%d5%a9%d5%b5%d5%a1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khachatryan9619gmail.wordpress.com/2021/02/24/%D5%B0%D5%A1%D5%B6%D5%A4%D5%AB%D5%BA%D5%B8%D6%82%D5%B4-%D6%84%D5%B6%D5%B6%D5%A1%D6%80%D5%AF%D5%B8%D6%82%D5%B4-%D5%AF%D5%A1%D5%BA%D5%BE%D5%A1%D5%AE-%D6%86%D5%A5%D5%B4%D5%AB%D5%B6%D5%AB%D5%A6%D5%B4" TargetMode="External"/><Relationship Id="rId4" Type="http://schemas.openxmlformats.org/officeDocument/2006/relationships/hyperlink" Target="https://aznivgalstyanblog.wordpress.com/2021/02/15/%d5%b0%d5%a1%d5%bd%d5%a1%d6%80%d5%a1%d5%af%d5%a1%d5%a3%d5%ab%d5%bf%d5%a1%d5%af%d5%a1%d5%b6-%d6%84%d5%b6%d5%b6%d5%a1%d6%80%d5%af%d5%b8%d6%82%d5%b4-%d5%b0%d5%a1%d5%b6%d5%a4%d5%ab%d5%ba%d5%b8%d6%82%d5%b4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lyasahakyan.wordpress.com/2021/02/23/%d5%b0%d5%a1%d5%b6%d5%a4%d5%ab%d5%ba%d5%b8%d6%82%d5%b4-%d6%84%d5%a1%d5%b2%d5%a1%d6%84%d5%a1%d5%a3%d5%a5%d5%bf-%d5%a2%d5%a5%d5%b6%d5%ab%d5%a1%d5%b4%d5%ab%d5%b6-%d5%b4%d5%a1%d5%a9%d6%87%d5%b8%d5%bd/" TargetMode="External"/><Relationship Id="rId2" Type="http://schemas.openxmlformats.org/officeDocument/2006/relationships/hyperlink" Target="https://qartulsomxurimskh.blogspot.com/2021/02/202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telladav79gmail.wordpress.com/2021/03/14/%d5%b0%d5%a1%d5%bd%d5%a1%d6%80%d5%a1%d5%af%d5%a1%d5%a3%d5%ab%d5%bf%d5%a1%d5%af%d5%a1%d5%b6-%d5%bd%d5%bf%d5%b8%d6%82%d5%a3%d5%a1%d5%bf%d5%a5%d5%bd%d5%ab-%d5%b7%d6%80%d5%bb%d5%a1%d5%b6%d5%a1%d5%af%d5%b6/" TargetMode="External"/><Relationship Id="rId4" Type="http://schemas.openxmlformats.org/officeDocument/2006/relationships/hyperlink" Target="https://hasarakaget.wordpress.com/2021/03/12/%d5%b0%d5%a1%d5%bd%d5%a1%d6%80%d5%a1%d5%af%d5%a1%d5%a3%d5%ab%d5%bf%d5%a1%d5%af%d5%a1%d5%b6-%d5%bd%d5%bf%d5%b8%d6%82%d5%a3%d5%a1%d5%bf%d5%a5%d5%bd-%d6%84%d5%a1%d5%b2%d5%a1%d6%84%d5%a1%d5%a3%d5%ab-2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ardankarapetyan.wordpress.com/2021/03/25/%d5%b0%d5%a1%d5%b6%d5%a4%d5%ab%d5%ba%d5%b8%d6%82%d5%b4-%d6%84%d5%b6%d5%b6%d5%a1%d6%80%d5%af%d5%b8%d6%82%d5%b4-%d5%b6%d5%ab%d5%a4%d5%a5%d5%bc%d5%ac%d5%a1%d5%b6%d5%a4%d5%b6%d5%a5%d6%80%d5%ab-%d5%a9/" TargetMode="External"/><Relationship Id="rId2" Type="http://schemas.openxmlformats.org/officeDocument/2006/relationships/hyperlink" Target="https://vardankarapetyan.wordpress.com/2021/03/10/%d5%b0%d5%a1%d5%b6%d5%a4%d5%ab%d5%ba%d5%b8%d6%82%d5%b4-%d6%84%d5%b6%d5%b6%d5%a1%d6%80%d5%af%d5%b8%d6%82%d5%b4-%d5%ba%d5%a5%d5%bf%d5%a1%d5%af%d5%a1%d5%b6-%d5%a3%d5%b8%d6%80%d5%ae%d5%ab%d5%b9-%d5%a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asarakaget.wordpress.com/2021/04/05/%d5%b0%d5%a1%d5%bd%d5%a1%d6%80%d5%a1%d5%af%d5%a1%d5%a3%d5%ab%d5%bf%d5%a1%d5%af%d5%a1%d5%b6-%d5%bd%d5%bf%d5%b8%d6%82%d5%a3%d5%a1%d5%bf%d5%a5%d5%bd-%d5%b0%d5%a1%d5%b6%d5%a4%d5%ab%d5%ba%d5%b8%d6%82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ilenagasparyan.wordpress.com/2021/03/11/%d5%b0%d5%a1%d5%b6%d5%a4%d5%ab%d5%ba%d5%b8%d6%82%d5%b4-%d5%be%d6%80%d5%a1%d6%81%d5%a1%d5%a3%d5%a5%d5%bf%d5%ab-%d5%b0%d5%a5%d5%bf/" TargetMode="External"/><Relationship Id="rId3" Type="http://schemas.openxmlformats.org/officeDocument/2006/relationships/hyperlink" Target="https://hrachblog810901442.wordpress.com/2021/03/02/%D5%B0%D5%A1%D5%BD%D5%A1%D6%80%D5%A1%D5%AF%D5%A1%D5%A3%D5%AB%D5%BF%D5%A1%D5%AF%D5%A1%D5%B6-%D5%BD%D5%BF%D5%B8%D6%82%D5%A3%D5%A1%D5%BF%D5%A5%D5%BD%D6%89-%D5%B0%D5%A1%D5%B6%D5%A4%D5%AB%D5%BA%D5%B8%D6%82/" TargetMode="External"/><Relationship Id="rId7" Type="http://schemas.openxmlformats.org/officeDocument/2006/relationships/hyperlink" Target="https://ananyanmari.wordpress.com/2021/03/16/%d5%b0%d5%a1%d5%b6%d5%a4%d5%ab%d5%ba%d5%b8%d6%82%d5%b4-%d5%b0%d5%a1%d5%b5%d5%a1%d5%bd%d5%bf%d5%a1%d5%b6%d5%ab-%d5%ba%d5%a1%d5%bf%d5%b4%d5%b8%d6%82%d5%a9%d5%b5%d5%a1%d5%b6-%d5%a9%d5%a1%d5%b6%d5%a3/" TargetMode="External"/><Relationship Id="rId2" Type="http://schemas.openxmlformats.org/officeDocument/2006/relationships/hyperlink" Target="https://sonabalayann.wordpress.com/2021/03/03/%d5%be%d5%a1%d5%b0%d6%80%d5%a1%d5%b4-%d5%b4%d5%a1%d6%80%d5%bf%d5%ab%d6%80%d5%b8%d5%bd%d5%b5%d5%a1%d5%b6%d5%ab-%d5%b0%d5%a5%d5%bf-%d5%b0%d5%a1%d5%b6%d5%a4%d5%ab%d5%ba%d5%b8%d6%82%d5%b4-%d5%a6%d6%8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nikyanarteni92.wordpress.com/2021/04/01/%d5%b0%d5%a1%d5%b6%d5%a4%d5%ab%d5%ba%d5%b8%d6%82%d5%b4-%d5%b4%d5%ab-%d5%b5%d5%b8%d6%82%d6%80%d5%a1%d5%b0%d5%a1%d5%bf%d5%b8%d6%82%d5%af-%d5%b0%d5%b5%d5%b8%d6%82%d6%80%d5%ab-%d5%b0%d5%a5%d5%bf%d5%9d/" TargetMode="External"/><Relationship Id="rId11" Type="http://schemas.openxmlformats.org/officeDocument/2006/relationships/hyperlink" Target="https://carolinegrigoryan.wordpress.com/2021/03/16/%D5%B0%D5%A1%D5%B6%D5%A4%D5%AB%D5%BA%D5%B8%D6%82%D5%B4%D5%9D-%D5%A1%D6%80%D5%A1-%D5%BA%D5%A1%D5%BA%D5%B5%D5%A1%D5%B6%D5%AB-%D5%B0%D5%A5%D5%BF/" TargetMode="External"/><Relationship Id="rId5" Type="http://schemas.openxmlformats.org/officeDocument/2006/relationships/hyperlink" Target="https://ruzangasparyan.wordpress.com/2021/03/04/%D5%BA%D5%A1%D5%BF%D5%AF%D5%A5%D6%80%D5%A1%D5%BE%D5%B8%D6%80/" TargetMode="External"/><Relationship Id="rId10" Type="http://schemas.openxmlformats.org/officeDocument/2006/relationships/hyperlink" Target="https://susimamikonyan.wordpress.com/2021/03/06/%d6%84%d5%b6%d5%b6%d5%a1%d6%80%d5%af%d5%b8%d6%82%d5%b4-%d5%a1%d5%be%d5%b6%d5%ab%d5%af-%d5%b4%d5%a5%d5%ac%d5%ab%d6%84%d5%b5%d5%a1%d5%b6%d5%ab-%d5%b0%d5%a5%d5%bf/" TargetMode="External"/><Relationship Id="rId4" Type="http://schemas.openxmlformats.org/officeDocument/2006/relationships/hyperlink" Target="https://nanevardumyanblog.wordpress.com/2021/03/03/%d5%b0%d5%a1%d5%b6%d5%a4%d5%ab%d5%ba%d5%b8%d6%82%d5%b4-%d5%9d-%d5%be%d5%a1%d5%b0%d6%80%d5%a1%d5%b4-%d5%b4%d5%a1%d6%80%d5%bf%d5%ab%d6%80%d5%b8%d5%bd%d5%b5%d5%a1%d5%b6%d5%ab-%d5%b0%d5%a5%d5%bf/" TargetMode="External"/><Relationship Id="rId9" Type="http://schemas.openxmlformats.org/officeDocument/2006/relationships/hyperlink" Target="https://milenaqamalyan.wordpress.com/2021/03/12/%d5%b0%d5%a1%d5%b6%d5%a4%d5%ab%d5%ba%d5%b8%d6%82%d5%b4-%d5%a1%d5%be%d5%b6%d5%ab%d5%af-%d5%b4%d5%a5%d5%ac%d5%ab%d6%84%d5%b5%d5%a1%d5%b6%d5%ab-%d5%b0%d5%a5%d5%bf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qmarikhovsepyanc.home.blog/2021/01/22/%d5%b0%d5%a1%d5%b6%d5%a4%d5%ab%d5%ba%d5%b8%d6%82%d5%b4%d5%9d-%d5%bf%d5%b8%d6%80%d6%84-%d5%a4%d5%a1%d5%ac%d5%a1%d5%ac%d5%a5%d5%a1%d5%b6%d5%ab-%d5%b0%d5%a5%d5%bf/" TargetMode="External"/><Relationship Id="rId3" Type="http://schemas.openxmlformats.org/officeDocument/2006/relationships/hyperlink" Target="https://juliaasryan.edublogs.org/2021/04/08/%d5%b0%d5%a1%d5%bd%d5%a1%d6%80%d5%a1%d5%af%d5%a1%d5%a3%d5%ab%d5%bf%d5%a1%d5%af%d5%a1%d5%b6-%d5%b0%d5%a1%d5%b6%d5%a4%d5%ab%d5%ba%d5%b8%d6%82%d5%b4/" TargetMode="External"/><Relationship Id="rId7" Type="http://schemas.openxmlformats.org/officeDocument/2006/relationships/hyperlink" Target="https://anahitabgaryan.wordpress.com/2021/03/19/%d5%bf%d5%ab%d5%a3%d6%80%d5%a1%d5%b6-%d5%b0%d5%a1%d5%b5%d6%80%d5%a1%d5%ba%d5%a5%d5%bf%d5%b5%d5%a1%d5%b6-%e2%80%95-%d5%ab%d5%b6%d6%84%d5%b6%d5%a1%d5%bd%d5%ba%d5%a1%d5%b6%d5%ab-%d5%b0%d5%a1%d5%b5/" TargetMode="External"/><Relationship Id="rId2" Type="http://schemas.openxmlformats.org/officeDocument/2006/relationships/hyperlink" Target="https://sofiaraqelyan.edublogs.org/2021/04/29/%d5%b0%d5%a1%d5%b6%d5%a4%d5%ab%d5%ba%d5%b8%d6%82%d5%b4-%d5%b0%d6%80%d5%a1%d5%ba%d5%a1%d6%80%d5%a1%d5%af%d5%a1%d5%ad%d5%b8%d5%bd-%d5%bf%d5%ab%d5%a3%d6%80%d5%a1%d5%b6-%d5%ba%d5%a1%d5%bd%d5%af%d6%8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nvelyan.edublogs.org/2021/05/04/%D0%B2%D1%81%D1%82%D1%80%D0%B5%D1%87%D0%B0-%D1%81-%D0%B4%D0%B8%D1%80%D0%B5%D0%BA%D1%82%D0%BE%D1%80%D0%BE%D0%BC-one-way-tour/" TargetMode="External"/><Relationship Id="rId5" Type="http://schemas.openxmlformats.org/officeDocument/2006/relationships/hyperlink" Target="https://lilymovsesyan05.edublogs.org/2021/03/05/%d5%b0%d5%a1%d5%b6%d5%a4%d5%ab%d5%ba%d5%b4%d5%a1%d5%b6-%d5%a1%d5%b4%d6%83%d5%b8%d6%83%d5%b8%d6%82%d5%b4-%d6%86%d5%a5%d5%b4%d5%ab%d5%b6%d5%ab%d5%a6%d5%b4/" TargetMode="External"/><Relationship Id="rId4" Type="http://schemas.openxmlformats.org/officeDocument/2006/relationships/hyperlink" Target="https://simonavetisyan.edublogs.org/2021/03/18/%d5%be%d5%a5%d6%80%d5%ac%d5%b8%d6%82%d5%ae%d5%b8%d6%82%d5%a9%d5%b5%d5%b8%d6%82%d5%b6-%d5%b4%d5%bf%d6%84%d5%a5%d6%80-%d6%87-%d5%ad%d5%b8%d5%b0%d5%a5%d6%80/" TargetMode="External"/><Relationship Id="rId9" Type="http://schemas.openxmlformats.org/officeDocument/2006/relationships/hyperlink" Target="https://mariamonline.food.blog/2021/01/27/%d5%b0%d5%a1%d5%b6%d5%a4%d5%ab%d5%ba%d5%b8%d6%82%d5%b4-%d5%b4%d5%a1%d6%80%d5%a4%d5%a1%d5%a2%d5%a1%d5%b6%d5%ab-%d5%b0%d5%a5%d5%bf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428759"/>
          </a:xfrm>
        </p:spPr>
        <p:txBody>
          <a:bodyPr>
            <a:normAutofit/>
          </a:bodyPr>
          <a:lstStyle/>
          <a:p>
            <a:r>
              <a:rPr lang="hy-AM" sz="5400" b="1" dirty="0" smtClean="0">
                <a:solidFill>
                  <a:schemeClr val="accent1"/>
                </a:solidFill>
              </a:rPr>
              <a:t>ԿԼՈՐ ՍԵՂԱՆ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7129490" cy="2857520"/>
          </a:xfrm>
        </p:spPr>
        <p:txBody>
          <a:bodyPr>
            <a:normAutofit fontScale="92500" lnSpcReduction="10000"/>
          </a:bodyPr>
          <a:lstStyle/>
          <a:p>
            <a:r>
              <a:rPr lang="hy-AM" sz="3400" b="1" dirty="0" smtClean="0">
                <a:solidFill>
                  <a:schemeClr val="accent2"/>
                </a:solidFill>
              </a:rPr>
              <a:t>ՀԱՍԱՐԱԿԱԳԻՏԱԿԱՆ ՍՏՈւԳԱՏԵՍԻ ԱՄՓՈՓՈւՄ</a:t>
            </a:r>
          </a:p>
          <a:p>
            <a:r>
              <a:rPr lang="hy-AM" sz="3400" b="1" dirty="0" smtClean="0">
                <a:solidFill>
                  <a:schemeClr val="accent2"/>
                </a:solidFill>
              </a:rPr>
              <a:t>2021</a:t>
            </a:r>
          </a:p>
          <a:p>
            <a:endParaRPr lang="hy-AM" sz="3400" b="1" dirty="0" smtClean="0">
              <a:solidFill>
                <a:schemeClr val="accent2"/>
              </a:solidFill>
            </a:endParaRPr>
          </a:p>
          <a:p>
            <a:r>
              <a:rPr lang="hy-AM" sz="2800" b="1" dirty="0" smtClean="0"/>
              <a:t>ՀԱՄԱԿԱՐԳՈՒՄԸ՝ ՎԱՐԴԱՆ ԿԱՐԱՊԵՏՅԱՆԻ</a:t>
            </a:r>
          </a:p>
          <a:p>
            <a:endParaRPr lang="hy-AM" b="1" dirty="0" smtClean="0"/>
          </a:p>
          <a:p>
            <a:endParaRPr lang="ru-RU" sz="44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800" b="1" dirty="0" smtClean="0">
                <a:solidFill>
                  <a:schemeClr val="accent2"/>
                </a:solidFill>
              </a:rPr>
              <a:t>ՏԻԳՐԱՆ ՀԱՅՐԱՊԵՏՅԱՆԱԿԱՆ ՕՐԵՐ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072098"/>
          </a:xfrm>
        </p:spPr>
        <p:txBody>
          <a:bodyPr>
            <a:normAutofit fontScale="25000" lnSpcReduction="20000"/>
          </a:bodyPr>
          <a:lstStyle/>
          <a:p>
            <a:r>
              <a:rPr lang="hy-AM" sz="8000" b="1" dirty="0" smtClean="0">
                <a:hlinkClick r:id="rId2"/>
              </a:rPr>
              <a:t>Մարտի 18-19․կլոր սեղան՝ նվիրված Տիգրան Հայրապետյանի հիշատակին</a:t>
            </a:r>
            <a:r>
              <a:rPr lang="hy-AM" sz="8000" b="1" dirty="0" smtClean="0"/>
              <a:t/>
            </a:r>
            <a:br>
              <a:rPr lang="hy-AM" sz="8000" b="1" dirty="0" smtClean="0"/>
            </a:br>
            <a:endParaRPr lang="hy-AM" sz="8000" b="1" dirty="0"/>
          </a:p>
          <a:p>
            <a:r>
              <a:rPr lang="hy-AM" sz="8000" b="1" dirty="0" smtClean="0">
                <a:hlinkClick r:id="rId3"/>
              </a:rPr>
              <a:t>Սովորողների վերլուծությունների մեդիափաթեթ՝</a:t>
            </a:r>
            <a:r>
              <a:rPr lang="hy-AM" sz="8000" b="1" dirty="0" smtClean="0"/>
              <a:t/>
            </a:r>
            <a:br>
              <a:rPr lang="hy-AM" sz="8000" b="1" dirty="0" smtClean="0"/>
            </a:br>
            <a:endParaRPr lang="hy-AM" sz="8000" b="1" dirty="0"/>
          </a:p>
          <a:p>
            <a:r>
              <a:rPr lang="hy-AM" sz="8000" i="1" dirty="0" smtClean="0"/>
              <a:t>Միջին դպրոց /համակարգումը՝ Ստելլա Մնացականյանի/</a:t>
            </a:r>
            <a:r>
              <a:rPr lang="hy-AM" sz="8000" dirty="0" smtClean="0"/>
              <a:t/>
            </a:r>
            <a:br>
              <a:rPr lang="hy-AM" sz="8000" dirty="0" smtClean="0"/>
            </a:br>
            <a:r>
              <a:rPr lang="hy-AM" sz="8000" dirty="0" smtClean="0"/>
              <a:t/>
            </a:r>
            <a:br>
              <a:rPr lang="hy-AM" sz="8000" dirty="0" smtClean="0"/>
            </a:br>
            <a:r>
              <a:rPr lang="hy-AM" sz="8000" dirty="0"/>
              <a:t>Տիգրան Գրիգորյան՝ 8-րդ դասարան.</a:t>
            </a:r>
            <a:r>
              <a:rPr lang="hy-AM" sz="8000" dirty="0" smtClean="0"/>
              <a:t/>
            </a:r>
            <a:br>
              <a:rPr lang="hy-AM" sz="8000" dirty="0" smtClean="0"/>
            </a:br>
            <a:r>
              <a:rPr lang="hy-AM" sz="8000" dirty="0" smtClean="0"/>
              <a:t>-</a:t>
            </a:r>
            <a:r>
              <a:rPr lang="hy-AM" sz="8000" dirty="0" smtClean="0">
                <a:hlinkClick r:id="rId4"/>
              </a:rPr>
              <a:t>Տիգրան </a:t>
            </a:r>
            <a:r>
              <a:rPr lang="hy-AM" sz="8000" dirty="0">
                <a:hlinkClick r:id="rId4"/>
              </a:rPr>
              <a:t>Հայրապետյան «Եթե մոմը սեղանի տակ չես պահում»</a:t>
            </a:r>
            <a:r>
              <a:rPr lang="hy-AM" sz="8000" dirty="0" smtClean="0"/>
              <a:t/>
            </a:r>
            <a:br>
              <a:rPr lang="hy-AM" sz="8000" dirty="0" smtClean="0"/>
            </a:br>
            <a:r>
              <a:rPr lang="hy-AM" sz="8000" dirty="0"/>
              <a:t>-Անդրադարձ տիար Բլեյանի օրագրին՝ </a:t>
            </a:r>
            <a:r>
              <a:rPr lang="hy-AM" sz="8000" dirty="0">
                <a:hlinkClick r:id="rId5"/>
              </a:rPr>
              <a:t>Մեռնեմ -պրծնե՞մ….Չեմ թողնի</a:t>
            </a:r>
            <a:r>
              <a:rPr lang="hy-AM" sz="8000" dirty="0" smtClean="0">
                <a:hlinkClick r:id="rId5"/>
              </a:rPr>
              <a:t>…</a:t>
            </a:r>
            <a:r>
              <a:rPr lang="hy-AM" sz="8000" dirty="0" smtClean="0"/>
              <a:t/>
            </a:r>
            <a:br>
              <a:rPr lang="hy-AM" sz="8000" dirty="0" smtClean="0"/>
            </a:br>
            <a:r>
              <a:rPr lang="hy-AM" sz="8000" dirty="0" smtClean="0"/>
              <a:t/>
            </a:r>
            <a:br>
              <a:rPr lang="hy-AM" sz="8000" dirty="0" smtClean="0"/>
            </a:br>
            <a:r>
              <a:rPr lang="hy-AM" sz="8000" dirty="0"/>
              <a:t>Մարկ Հովհաննիսյան՝ 8-րդ դասարան.</a:t>
            </a:r>
            <a:r>
              <a:rPr lang="hy-AM" sz="8000" dirty="0" smtClean="0"/>
              <a:t/>
            </a:r>
            <a:br>
              <a:rPr lang="hy-AM" sz="8000" dirty="0" smtClean="0"/>
            </a:br>
            <a:r>
              <a:rPr lang="hy-AM" sz="8000" dirty="0">
                <a:hlinkClick r:id="rId6"/>
              </a:rPr>
              <a:t>-Տիգրան Հայրապետյան, «Համազգային անհեթեթության էջերից» հոդվածի </a:t>
            </a:r>
            <a:r>
              <a:rPr lang="hy-AM" sz="8000" dirty="0" smtClean="0">
                <a:hlinkClick r:id="rId6"/>
              </a:rPr>
              <a:t>վերլուծություն</a:t>
            </a:r>
            <a:r>
              <a:rPr lang="hy-AM" sz="8000" dirty="0" smtClean="0"/>
              <a:t/>
            </a:r>
            <a:br>
              <a:rPr lang="hy-AM" sz="8000" dirty="0" smtClean="0"/>
            </a:br>
            <a:r>
              <a:rPr lang="hy-AM" sz="8000" dirty="0" smtClean="0"/>
              <a:t/>
            </a:r>
            <a:br>
              <a:rPr lang="hy-AM" sz="8000" dirty="0" smtClean="0"/>
            </a:br>
            <a:r>
              <a:rPr lang="hy-AM" sz="8000" dirty="0"/>
              <a:t>Նանե Ժամհարյան՝ 8-րդ դասարան.</a:t>
            </a:r>
            <a:r>
              <a:rPr lang="hy-AM" sz="8000" dirty="0" smtClean="0"/>
              <a:t/>
            </a:r>
            <a:br>
              <a:rPr lang="hy-AM" sz="8000" dirty="0" smtClean="0"/>
            </a:br>
            <a:r>
              <a:rPr lang="hy-AM" sz="8000" dirty="0">
                <a:hlinkClick r:id="rId7"/>
              </a:rPr>
              <a:t>-Տիգրան Հայրապետյան | Անապատի հազար տարի | Ազգային Արժեքներ և </a:t>
            </a:r>
            <a:r>
              <a:rPr lang="hy-AM" sz="8000" dirty="0" smtClean="0">
                <a:hlinkClick r:id="rId7"/>
              </a:rPr>
              <a:t>Քաղաքականություն</a:t>
            </a:r>
            <a:r>
              <a:rPr lang="hy-AM" sz="7200" dirty="0" smtClean="0"/>
              <a:t/>
            </a:r>
            <a:br>
              <a:rPr lang="hy-AM" sz="7200" dirty="0" smtClean="0"/>
            </a:br>
            <a:r>
              <a:rPr lang="hy-AM" sz="7200" dirty="0" smtClean="0"/>
              <a:t/>
            </a:r>
            <a:br>
              <a:rPr lang="hy-AM" sz="7200" dirty="0" smtClean="0"/>
            </a:br>
            <a:r>
              <a:rPr lang="hy-AM" sz="2400" dirty="0" smtClean="0"/>
              <a:t/>
            </a:r>
            <a:br>
              <a:rPr lang="hy-AM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800" b="1" dirty="0" smtClean="0">
                <a:solidFill>
                  <a:schemeClr val="accent2"/>
                </a:solidFill>
              </a:rPr>
              <a:t>ՏԻԳՐԱՆ ՀԱՅՐԱՊԵՏՅԱՆԱԿԱՆ ՕՐԵՐ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429288"/>
          </a:xfrm>
        </p:spPr>
        <p:txBody>
          <a:bodyPr>
            <a:normAutofit fontScale="92500" lnSpcReduction="10000"/>
          </a:bodyPr>
          <a:lstStyle/>
          <a:p>
            <a:r>
              <a:rPr lang="hy-AM" sz="2000" b="1" i="1" dirty="0"/>
              <a:t>Ավագ </a:t>
            </a:r>
            <a:r>
              <a:rPr lang="hy-AM" sz="2000" b="1" i="1" dirty="0" smtClean="0"/>
              <a:t>դպրոց /համակարգումը՝ </a:t>
            </a:r>
            <a:r>
              <a:rPr lang="hy-AM" sz="2000" b="1" i="1" dirty="0" smtClean="0">
                <a:hlinkClick r:id="rId2"/>
              </a:rPr>
              <a:t>Ազնիվ Գալստյանի</a:t>
            </a:r>
            <a:r>
              <a:rPr lang="hy-AM" sz="2000" b="1" i="1" dirty="0"/>
              <a:t>/</a:t>
            </a:r>
            <a:r>
              <a:rPr lang="hy-AM" sz="2000" i="1" dirty="0" smtClean="0"/>
              <a:t/>
            </a:r>
            <a:br>
              <a:rPr lang="hy-AM" sz="2000" i="1" dirty="0" smtClean="0"/>
            </a:br>
            <a:r>
              <a:rPr lang="hy-AM" sz="2000" dirty="0" smtClean="0"/>
              <a:t/>
            </a:r>
            <a:br>
              <a:rPr lang="hy-AM" sz="2000" dirty="0" smtClean="0"/>
            </a:br>
            <a:r>
              <a:rPr lang="hy-AM" sz="2000" b="1" dirty="0"/>
              <a:t>Նարեկ Խաչատրյան՝ 12-րդ դասարան.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>
                <a:hlinkClick r:id="rId3"/>
              </a:rPr>
              <a:t>-Տիգրան Հայրապետյան. «Հայկական հարց»՝ ավելորդ բե՞ռ, թե՞ գործունեության </a:t>
            </a:r>
            <a:r>
              <a:rPr lang="hy-AM" sz="2000" b="1" dirty="0" smtClean="0">
                <a:hlinkClick r:id="rId3"/>
              </a:rPr>
              <a:t>ուղենիշ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/>
            </a:r>
            <a:br>
              <a:rPr lang="hy-AM" sz="2000" b="1" dirty="0"/>
            </a:br>
            <a:r>
              <a:rPr lang="hy-AM" sz="2000" b="1" dirty="0"/>
              <a:t> Մանե Մանուկյան՝ 11-րդ դասարան.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u="sng" dirty="0">
                <a:hlinkClick r:id="rId4"/>
              </a:rPr>
              <a:t>-Տիգրան Հայրապետյան. Հայաստանը խաչմերուկ 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>Սվետլանա Մելքումյան՝ 10-րդ դասարան.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>
                <a:hlinkClick r:id="rId5"/>
              </a:rPr>
              <a:t>-Տիգրան Հայրապետյան. «Անապատի հազար տարի</a:t>
            </a:r>
            <a:r>
              <a:rPr lang="hy-AM" sz="2000" b="1" dirty="0" smtClean="0">
                <a:hlinkClick r:id="rId5"/>
              </a:rPr>
              <a:t>»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>Սյուզի Մարտիրոսյան՝ 10-րդ դասարան.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>
                <a:hlinkClick r:id="rId6"/>
              </a:rPr>
              <a:t>-Տիգրան Հայրապետյան. «Անապատի հազար տարի</a:t>
            </a:r>
            <a:r>
              <a:rPr lang="hy-AM" sz="2000" b="1" dirty="0" smtClean="0">
                <a:hlinkClick r:id="rId6"/>
              </a:rPr>
              <a:t>»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>Միլենա Մայիլյան՝ 10-րդ դասարան.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>
                <a:hlinkClick r:id="rId7"/>
              </a:rPr>
              <a:t>-Տիգրան Հայրապետյան. «Անապատի հազար տարի</a:t>
            </a:r>
            <a:r>
              <a:rPr lang="hy-AM" sz="2000" b="1" dirty="0" smtClean="0">
                <a:hlinkClick r:id="rId7"/>
              </a:rPr>
              <a:t>»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> Արթենի Ջանիկյան՝ 9-րդ դասարան.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>
                <a:hlinkClick r:id="rId8"/>
              </a:rPr>
              <a:t>-Տիգրան Հայրապետյան. «Անապատի հազար տարի»</a:t>
            </a:r>
            <a:endParaRPr lang="ru-RU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b="1" dirty="0" smtClean="0">
                <a:solidFill>
                  <a:schemeClr val="accent2"/>
                </a:solidFill>
              </a:rPr>
              <a:t>ՏԻԳՐԱՆ ՀԱՅՐԱՊԵՏՅԱՆԱԿԱՆ ՕՐԵՐ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29684" cy="4857784"/>
          </a:xfrm>
        </p:spPr>
        <p:txBody>
          <a:bodyPr>
            <a:normAutofit fontScale="92500" lnSpcReduction="10000"/>
          </a:bodyPr>
          <a:lstStyle/>
          <a:p>
            <a:r>
              <a:rPr lang="hy-AM" sz="2000" b="1" i="1" dirty="0" smtClean="0"/>
              <a:t>Քոլեջ /համակարգումը</a:t>
            </a:r>
            <a:r>
              <a:rPr lang="hy-AM" sz="2000" b="1" i="1" dirty="0"/>
              <a:t>՝ Էլյա </a:t>
            </a:r>
            <a:r>
              <a:rPr lang="hy-AM" sz="2000" b="1" i="1" dirty="0" smtClean="0"/>
              <a:t>Սահակյանի/</a:t>
            </a:r>
            <a:r>
              <a:rPr lang="hy-AM" sz="2000" i="1" dirty="0" smtClean="0"/>
              <a:t/>
            </a:r>
            <a:br>
              <a:rPr lang="hy-AM" sz="2000" i="1" dirty="0" smtClean="0"/>
            </a:br>
            <a:r>
              <a:rPr lang="hy-AM" sz="2000" dirty="0" smtClean="0"/>
              <a:t/>
            </a:r>
            <a:br>
              <a:rPr lang="hy-AM" sz="2000" dirty="0" smtClean="0"/>
            </a:br>
            <a:r>
              <a:rPr lang="hy-AM" sz="2000" b="1" dirty="0"/>
              <a:t>Հրաչուհի Մանվելյան՝ Քոլեջ, 1-ին կուրս․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>-«</a:t>
            </a:r>
            <a:r>
              <a:rPr lang="hy-AM" sz="2000" b="1" u="sng" dirty="0">
                <a:hlinkClick r:id="rId2" tooltip="https://manvelyan.edublogs.org/2021/03/18/%D5%AB%D5%B6%D6%84%D5%B6%D5%A1%D5%BD%D5%BA%D5%A1%D5%B6%D5%AB-%D5%B0%D5%A1%D5%B5%D5%BF%D5%B6%D5%B8%D6%82%D5%A9%D5%B5%D5%B8%D6%82%D5%B6%D5%A8-%D5%BF%D5%AB%D5%A3%D6%80%D5%A1%D5%B6-%D5%B0%D5%A1%D5%B5/"/>
              </a:rPr>
              <a:t>Ինքնասպանի հայտնությունը». Տիգրան </a:t>
            </a:r>
            <a:r>
              <a:rPr lang="hy-AM" sz="2000" b="1" u="sng" dirty="0" smtClean="0">
                <a:hlinkClick r:id="rId2" tooltip="https://manvelyan.edublogs.org/2021/03/18/%D5%AB%D5%B6%D6%84%D5%B6%D5%A1%D5%BD%D5%BA%D5%A1%D5%B6%D5%AB-%D5%B0%D5%A1%D5%B5%D5%BF%D5%B6%D5%B8%D6%82%D5%A9%D5%B5%D5%B8%D6%82%D5%B6%D5%A8-%D5%BF%D5%AB%D5%A3%D6%80%D5%A1%D5%B6-%D5%B0%D5%A1%D5%B5/"/>
              </a:rPr>
              <a:t>Հայրապետյան</a:t>
            </a:r>
            <a:r>
              <a:rPr lang="hy-AM" sz="2000" b="1" u="sng" dirty="0" smtClean="0"/>
              <a:t/>
            </a:r>
            <a:br>
              <a:rPr lang="hy-AM" sz="2000" b="1" u="sng" dirty="0" smtClean="0"/>
            </a:b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>Էլեն Աբրահամյան՝ Քոլեջ, 1-ին կուրս․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>
                <a:hlinkClick r:id="rId3" tooltip="https://elenabrahamyan.edublogs.org/2021/03/18/%d5%b4%d5%ab-%d6%83%d5%b6%d5%bf%d6%80%d5%a5%d6%84-%d5%b8%d5%b2%d5%bb%d5%ab%d5%b6-%d5%b4%d5%a5%d5%bc%d5%b5%d5%a1%d5%ac%d5%b6%d5%a5%d6%80%d5%ab-%d5%b4%d5%ab%d5%bb%d6%87/"/>
              </a:rPr>
              <a:t>-Մի փնտրեք ողջին մեռյալների </a:t>
            </a:r>
            <a:r>
              <a:rPr lang="hy-AM" sz="2000" b="1" dirty="0" smtClean="0">
                <a:hlinkClick r:id="rId3" tooltip="https://elenabrahamyan.edublogs.org/2021/03/18/%d5%b4%d5%ab-%d6%83%d5%b6%d5%bf%d6%80%d5%a5%d6%84-%d5%b8%d5%b2%d5%bb%d5%ab%d5%b6-%d5%b4%d5%a5%d5%bc%d5%b5%d5%a1%d5%ac%d5%b6%d5%a5%d6%80%d5%ab-%d5%b4%d5%ab%d5%bb%d6%87/"/>
              </a:rPr>
              <a:t>միջև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>Սիմոն Ավետիսյան՝ Քոլեջ, 1-ին կուրս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>
                <a:hlinkClick r:id="rId4" tooltip="https://simonavetisyan.edublogs.org/2021/03/18/%d5%be%d5%a5%d6%80%d5%ac%d5%b8%d6%82%d5%ae%d5%b8%d6%82%d5%a9%d5%b5%d5%b8%d6%82%d5%b6-%d5%b4%d5%bf%d6%84%d5%a5%d6%80-%d6%87-%d5%ad%d5%b8%d5%b0%d5%a5%d6%80/"/>
              </a:rPr>
              <a:t>-Վերլուծություն՝ «Մտքեր և խոհեր</a:t>
            </a:r>
            <a:r>
              <a:rPr lang="hy-AM" sz="2000" b="1" dirty="0" smtClean="0">
                <a:hlinkClick r:id="rId4" tooltip="https://simonavetisyan.edublogs.org/2021/03/18/%d5%be%d5%a5%d6%80%d5%ac%d5%b8%d6%82%d5%ae%d5%b8%d6%82%d5%a9%d5%b5%d5%b8%d6%82%d5%b6-%d5%b4%d5%bf%d6%84%d5%a5%d6%80-%d6%87-%d5%ad%d5%b8%d5%b0%d5%a5%d6%80/"/>
              </a:rPr>
              <a:t>»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>Դիանա Բարսեղյան՝ Քոլեջ, 2-րդ կուրս․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>–</a:t>
            </a:r>
            <a:r>
              <a:rPr lang="hy-AM" sz="2000" b="1" dirty="0">
                <a:hlinkClick r:id="rId5" tooltip="https://dianbarseghyan.wordpress.com/2021/03/18/%d5%bf%d5%ab%d5%a3%d6%80%d5%a1%d5%b6-%d5%b0%d5%a1%d5%b5%d6%80%d5%a1%d5%ba%d5%a5%d5%bf%d5%b5%d5%a1%d5%b6%d5%ab-%d5%b0%d5%a1%d5%b5%d5%a1%d5%bd%d5%a1%d5%bf%d5%b6%d5%b8%d6%82%d5%b4-%d5%b0%d5%a5/"/>
              </a:rPr>
              <a:t>Տիգրան Հայրապետյան՝ «Հայասատնում հեղաշրջման իրականացման տարբերակներ</a:t>
            </a:r>
            <a:r>
              <a:rPr lang="hy-AM" sz="2000" b="1" dirty="0" smtClean="0">
                <a:hlinkClick r:id="rId5" tooltip="https://dianbarseghyan.wordpress.com/2021/03/18/%d5%bf%d5%ab%d5%a3%d6%80%d5%a1%d5%b6-%d5%b0%d5%a1%d5%b5%d6%80%d5%a1%d5%ba%d5%a5%d5%bf%d5%b5%d5%a1%d5%b6%d5%ab-%d5%b0%d5%a1%d5%b5%d5%a1%d5%bd%d5%a1%d5%bf%d5%b6%d5%b8%d6%82%d5%b4-%d5%b0%d5%a5/"/>
              </a:rPr>
              <a:t>»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>Անահիտ Աբգարյան՝ Քոլեջ, 2-րդ կուրս․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>–</a:t>
            </a:r>
            <a:r>
              <a:rPr lang="hy-AM" sz="2000" b="1" dirty="0">
                <a:hlinkClick r:id="rId6"/>
              </a:rPr>
              <a:t>Տիգրան Հայրապետյան՝ «Ինքնասպանի հայտնությունը»</a:t>
            </a:r>
            <a:endParaRPr lang="ru-RU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b="1" dirty="0" smtClean="0">
                <a:solidFill>
                  <a:schemeClr val="accent2"/>
                </a:solidFill>
              </a:rPr>
              <a:t>ՏԻԳՐԱՆ ՀԱՅՐԱՊԵՏՅԱՆԱԿԱՆ ՕՐԵՐ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786874" cy="4454525"/>
          </a:xfrm>
        </p:spPr>
        <p:txBody>
          <a:bodyPr>
            <a:normAutofit/>
          </a:bodyPr>
          <a:lstStyle/>
          <a:p>
            <a:r>
              <a:rPr lang="hy-AM" sz="2000" b="1" i="1" dirty="0"/>
              <a:t>Հեռավար սովորողների նախագծային </a:t>
            </a:r>
            <a:r>
              <a:rPr lang="hy-AM" sz="2000" b="1" i="1" dirty="0" smtClean="0"/>
              <a:t>խումբ /համակարգումը</a:t>
            </a:r>
            <a:r>
              <a:rPr lang="hy-AM" sz="2000" b="1" i="1" dirty="0"/>
              <a:t>՝ Վարդան </a:t>
            </a:r>
            <a:r>
              <a:rPr lang="hy-AM" sz="2000" b="1" i="1" dirty="0" smtClean="0"/>
              <a:t>Կարապետյանի/</a:t>
            </a:r>
            <a:r>
              <a:rPr lang="hy-AM" sz="2000" i="1" dirty="0" smtClean="0"/>
              <a:t/>
            </a:r>
            <a:br>
              <a:rPr lang="hy-AM" sz="2000" i="1" dirty="0" smtClean="0"/>
            </a:br>
            <a:r>
              <a:rPr lang="hy-AM" sz="2000" dirty="0" smtClean="0"/>
              <a:t/>
            </a:r>
            <a:br>
              <a:rPr lang="hy-AM" sz="2000" dirty="0" smtClean="0"/>
            </a:br>
            <a:r>
              <a:rPr lang="hy-AM" sz="2000" b="1" dirty="0"/>
              <a:t>Մարիա Ազնաուրյան՝ 8-րդ դասարան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>
                <a:hlinkClick r:id="rId2"/>
              </a:rPr>
              <a:t>-Տիգրան Հայրապետյան. «Անապատի հազար տարի</a:t>
            </a:r>
            <a:r>
              <a:rPr lang="hy-AM" sz="2000" b="1" dirty="0" smtClean="0">
                <a:hlinkClick r:id="rId2"/>
              </a:rPr>
              <a:t>»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>Սոնա Բալայան՝ 10-րդ դասարան.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u="sng" dirty="0">
                <a:hlinkClick r:id="rId3"/>
              </a:rPr>
              <a:t>-Տիգրան Հայրապետյան. «Ինքնասպանի հայտնությունը</a:t>
            </a:r>
            <a:r>
              <a:rPr lang="hy-AM" sz="2000" b="1" u="sng" dirty="0" smtClean="0">
                <a:hlinkClick r:id="rId3"/>
              </a:rPr>
              <a:t>»</a:t>
            </a:r>
            <a:r>
              <a:rPr lang="hy-AM" sz="2000" b="1" u="sng" dirty="0" smtClean="0"/>
              <a:t/>
            </a:r>
            <a:br>
              <a:rPr lang="hy-AM" sz="2000" b="1" u="sng" dirty="0" smtClean="0"/>
            </a:b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/>
              <a:t>Մարիա Հակոբյան՝ 10-րդ դասարան.</a:t>
            </a:r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>
                <a:hlinkClick r:id="rId4"/>
              </a:rPr>
              <a:t>-Տիգրան Հայրապետյան. «Համազգային անհեթեթության էջերից» </a:t>
            </a:r>
            <a:endParaRPr lang="ru-RU" sz="2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800" b="1" dirty="0" smtClean="0">
                <a:solidFill>
                  <a:schemeClr val="accent2"/>
                </a:solidFill>
              </a:rPr>
              <a:t>«ՏԻԳՐԱՆ ՀԱՅՐԱՊԵՏՅԱՆ 2021» ՄՐՑԱՆԱԿԱԿԻՐՆԵՐ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r>
              <a:rPr lang="hy-AM" sz="2400" dirty="0" smtClean="0">
                <a:hlinkClick r:id="rId2"/>
              </a:rPr>
              <a:t>Մարիետ </a:t>
            </a:r>
            <a:r>
              <a:rPr lang="hy-AM" sz="2400" dirty="0">
                <a:hlinkClick r:id="rId2"/>
              </a:rPr>
              <a:t>Սիմոնյան՝</a:t>
            </a:r>
            <a:r>
              <a:rPr lang="hy-AM" sz="2400" dirty="0"/>
              <a:t> </a:t>
            </a:r>
            <a:r>
              <a:rPr lang="hy-AM" sz="2400" dirty="0" smtClean="0"/>
              <a:t>դասավանդող</a:t>
            </a:r>
            <a:br>
              <a:rPr lang="hy-AM" sz="2400" dirty="0" smtClean="0"/>
            </a:br>
            <a:endParaRPr lang="hy-AM" sz="2400" dirty="0" smtClean="0"/>
          </a:p>
          <a:p>
            <a:r>
              <a:rPr lang="hy-AM" sz="2400" dirty="0" smtClean="0">
                <a:hlinkClick r:id="rId3"/>
              </a:rPr>
              <a:t>Անահիտ </a:t>
            </a:r>
            <a:r>
              <a:rPr lang="hy-AM" sz="2400" dirty="0">
                <a:hlinkClick r:id="rId3"/>
              </a:rPr>
              <a:t>Ասատրյան՝</a:t>
            </a:r>
            <a:r>
              <a:rPr lang="hy-AM" sz="2400" dirty="0"/>
              <a:t> 10-րդ դասարանի </a:t>
            </a:r>
            <a:r>
              <a:rPr lang="hy-AM" sz="2400" dirty="0" smtClean="0"/>
              <a:t>սովորող</a:t>
            </a:r>
            <a:br>
              <a:rPr lang="hy-AM" sz="2400" dirty="0" smtClean="0"/>
            </a:br>
            <a:endParaRPr lang="hy-AM" sz="2400" dirty="0"/>
          </a:p>
          <a:p>
            <a:r>
              <a:rPr lang="hy-AM" sz="2400" dirty="0" smtClean="0">
                <a:hlinkClick r:id="rId4"/>
              </a:rPr>
              <a:t>Արթենի </a:t>
            </a:r>
            <a:r>
              <a:rPr lang="hy-AM" sz="2400" dirty="0">
                <a:hlinkClick r:id="rId4"/>
              </a:rPr>
              <a:t>Ջանիկյան՝</a:t>
            </a:r>
            <a:r>
              <a:rPr lang="hy-AM" sz="2400" dirty="0"/>
              <a:t> 9-րդ դասարանի </a:t>
            </a:r>
            <a:r>
              <a:rPr lang="hy-AM" sz="2400" dirty="0" smtClean="0"/>
              <a:t>սովորող</a:t>
            </a:r>
          </a:p>
          <a:p>
            <a:endParaRPr lang="hy-AM" sz="2400" dirty="0"/>
          </a:p>
          <a:p>
            <a:r>
              <a:rPr lang="hy-AM" sz="2400" dirty="0" smtClean="0"/>
              <a:t>Որպես առաջարկ՝ վերանայել </a:t>
            </a:r>
            <a:r>
              <a:rPr lang="hy-AM" sz="2400" dirty="0" smtClean="0">
                <a:hlinkClick r:id="rId5"/>
              </a:rPr>
              <a:t>«Տիգրան Հայրապետյան» մրցանակի պահանջները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hy-AM" sz="2800" b="1" dirty="0" smtClean="0">
                <a:solidFill>
                  <a:schemeClr val="accent2"/>
                </a:solidFill>
              </a:rPr>
              <a:t>ՍՏՈւԳԱՏԵՍԱՅԻՆ ԱՄՓՈՓՈՒՄ-ՊԱՏՈւՄՆԵՐ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329642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y-AM" sz="2000" b="1" dirty="0" smtClean="0"/>
              <a:t>Ավագ դպրոցի նախագծային խումբ /համակարգումը՝ Վարդան Կարապետյանի/՝</a:t>
            </a:r>
            <a:endParaRPr lang="hy-AM" sz="2000" b="1" dirty="0" smtClean="0">
              <a:hlinkClick r:id="rId2"/>
            </a:endParaRPr>
          </a:p>
          <a:p>
            <a:r>
              <a:rPr lang="hy-AM" sz="2000" dirty="0" smtClean="0">
                <a:hlinkClick r:id="rId2"/>
              </a:rPr>
              <a:t>Արթենի Ջանիկյան</a:t>
            </a:r>
            <a:r>
              <a:rPr lang="hy-AM" sz="2000" dirty="0" smtClean="0"/>
              <a:t>՝ 9-րդ </a:t>
            </a:r>
            <a:r>
              <a:rPr lang="hy-AM" sz="2000" dirty="0"/>
              <a:t>դասարան, «Տիգրան Հայրապետյան 2021» </a:t>
            </a:r>
            <a:r>
              <a:rPr lang="hy-AM" sz="2000" dirty="0" smtClean="0"/>
              <a:t>մրցանակակիր</a:t>
            </a:r>
          </a:p>
          <a:p>
            <a:r>
              <a:rPr lang="hy-AM" sz="2000" dirty="0" smtClean="0">
                <a:hlinkClick r:id="rId3"/>
              </a:rPr>
              <a:t>Անահիտ Ասատրյան</a:t>
            </a:r>
            <a:r>
              <a:rPr lang="hy-AM" sz="2000" dirty="0" smtClean="0"/>
              <a:t>՝ 10-րդ դասարան, «Տիգրան Հայրապետյան 2021» մրցանակակիր</a:t>
            </a:r>
          </a:p>
          <a:p>
            <a:r>
              <a:rPr lang="hy-AM" sz="2000" dirty="0" smtClean="0">
                <a:hlinkClick r:id="rId4"/>
              </a:rPr>
              <a:t>Անի Արղության</a:t>
            </a:r>
            <a:r>
              <a:rPr lang="hy-AM" sz="2000" dirty="0" smtClean="0"/>
              <a:t>՝ 10-րդ դասարան, «Տիգրան Հայրապետյան 2020» մրցանակակիր</a:t>
            </a:r>
          </a:p>
          <a:p>
            <a:r>
              <a:rPr lang="hy-AM" sz="2000" dirty="0" smtClean="0">
                <a:hlinkClick r:id="rId5"/>
              </a:rPr>
              <a:t>Սոնա Բալայան</a:t>
            </a:r>
            <a:r>
              <a:rPr lang="hy-AM" sz="2000" dirty="0" smtClean="0"/>
              <a:t>՝ 10-րդ </a:t>
            </a:r>
            <a:r>
              <a:rPr lang="hy-AM" sz="2000" dirty="0"/>
              <a:t>դասարան, հեռավար </a:t>
            </a:r>
            <a:r>
              <a:rPr lang="hy-AM" sz="2000" dirty="0" smtClean="0"/>
              <a:t>սովորող</a:t>
            </a:r>
          </a:p>
          <a:p>
            <a:r>
              <a:rPr lang="hy-AM" sz="2000" dirty="0" smtClean="0">
                <a:hlinkClick r:id="rId6"/>
              </a:rPr>
              <a:t>Նանե Վարդումյան</a:t>
            </a:r>
            <a:r>
              <a:rPr lang="hy-AM" sz="2000" dirty="0" smtClean="0"/>
              <a:t>-10րդ դասարան</a:t>
            </a:r>
            <a:endParaRPr lang="hy-AM" sz="2000" dirty="0"/>
          </a:p>
          <a:p>
            <a:r>
              <a:rPr lang="hy-AM" sz="2000" dirty="0" smtClean="0">
                <a:hlinkClick r:id="rId7"/>
              </a:rPr>
              <a:t>Շուշան Փաշինյան՝ </a:t>
            </a:r>
            <a:r>
              <a:rPr lang="hy-AM" sz="2000" dirty="0" smtClean="0"/>
              <a:t>9-րդ դասաան</a:t>
            </a:r>
            <a:endParaRPr lang="hy-AM" sz="2000" dirty="0"/>
          </a:p>
          <a:p>
            <a:r>
              <a:rPr lang="hy-AM" sz="2000" dirty="0" smtClean="0">
                <a:hlinkClick r:id="rId8"/>
              </a:rPr>
              <a:t>Կարինե Գոմցյան՝ </a:t>
            </a:r>
            <a:r>
              <a:rPr lang="hy-AM" sz="2000" dirty="0" smtClean="0"/>
              <a:t>9-րդ դասարան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800" b="1" dirty="0" smtClean="0">
                <a:solidFill>
                  <a:srgbClr val="C00000"/>
                </a:solidFill>
              </a:rPr>
              <a:t>ՍՏՈւԳԱՏԵՍԱՅԻՆ ԱՄՓՈՓՈւՄ-ՊԱՏՈւՄՆԵՐ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y-AM" sz="2000" b="1" dirty="0" smtClean="0"/>
              <a:t>Քոլեջի նախագծային խումբ /համակարգումը՝ Էլյա Սահակյանի/՝</a:t>
            </a:r>
            <a:endParaRPr lang="hy-AM" sz="2000" b="1" dirty="0" smtClean="0">
              <a:hlinkClick r:id="rId2"/>
            </a:endParaRPr>
          </a:p>
          <a:p>
            <a:r>
              <a:rPr lang="hy-AM" sz="2000" dirty="0" smtClean="0">
                <a:hlinkClick r:id="rId2"/>
              </a:rPr>
              <a:t>Սոֆի Առաքելյան </a:t>
            </a:r>
            <a:r>
              <a:rPr lang="hy-AM" sz="2000" dirty="0" smtClean="0"/>
              <a:t>՝ 1-ին կուրս</a:t>
            </a:r>
          </a:p>
          <a:p>
            <a:r>
              <a:rPr lang="hy-AM" sz="2000" dirty="0" smtClean="0">
                <a:hlinkClick r:id="rId3"/>
              </a:rPr>
              <a:t>Ջուլիա Ասրյան </a:t>
            </a:r>
            <a:r>
              <a:rPr lang="hy-AM" sz="2000" dirty="0" smtClean="0"/>
              <a:t>՝ 1-ին կուրս</a:t>
            </a:r>
          </a:p>
          <a:p>
            <a:r>
              <a:rPr lang="hy-AM" sz="2000" dirty="0" smtClean="0">
                <a:hlinkClick r:id="rId4"/>
              </a:rPr>
              <a:t>Սիմոն Ավետիսյան </a:t>
            </a:r>
            <a:r>
              <a:rPr lang="hy-AM" sz="2000" dirty="0" smtClean="0"/>
              <a:t>՝ 1-ին կուրս</a:t>
            </a:r>
          </a:p>
          <a:p>
            <a:r>
              <a:rPr lang="hy-AM" sz="2000" dirty="0" smtClean="0">
                <a:hlinkClick r:id="rId5"/>
              </a:rPr>
              <a:t>Լիլի Մովսեսյան </a:t>
            </a:r>
            <a:r>
              <a:rPr lang="hy-AM" sz="2000" dirty="0" smtClean="0"/>
              <a:t>՝ 1-ին կուրս</a:t>
            </a:r>
          </a:p>
          <a:p>
            <a:r>
              <a:rPr lang="hy-AM" sz="2000" dirty="0" smtClean="0">
                <a:hlinkClick r:id="rId6"/>
              </a:rPr>
              <a:t>Էլեն Աբրահամյան </a:t>
            </a:r>
            <a:r>
              <a:rPr lang="hy-AM" sz="2000" dirty="0" smtClean="0"/>
              <a:t>՝ 1-ին կուրս</a:t>
            </a:r>
          </a:p>
          <a:p>
            <a:r>
              <a:rPr lang="hy-AM" sz="2000" dirty="0" smtClean="0">
                <a:hlinkClick r:id="rId7"/>
              </a:rPr>
              <a:t>Հրաչուհի Մանվելյան </a:t>
            </a:r>
            <a:r>
              <a:rPr lang="hy-AM" sz="2000" dirty="0" smtClean="0"/>
              <a:t>՝ 1-ին կուրս</a:t>
            </a:r>
          </a:p>
          <a:p>
            <a:r>
              <a:rPr lang="hy-AM" sz="2000" dirty="0" smtClean="0">
                <a:hlinkClick r:id="rId8"/>
              </a:rPr>
              <a:t>Անահիտ Աբգարյան </a:t>
            </a:r>
            <a:r>
              <a:rPr lang="hy-AM" sz="2000" dirty="0" smtClean="0"/>
              <a:t>՝ 2-րդ կուրս</a:t>
            </a:r>
          </a:p>
          <a:p>
            <a:r>
              <a:rPr lang="hy-AM" sz="2000" dirty="0" smtClean="0">
                <a:hlinkClick r:id="rId9"/>
              </a:rPr>
              <a:t>Քնար Հարությունյան </a:t>
            </a:r>
            <a:r>
              <a:rPr lang="hy-AM" sz="2000" dirty="0" smtClean="0"/>
              <a:t>՝ 2-րդ կուրս</a:t>
            </a:r>
          </a:p>
          <a:p>
            <a:r>
              <a:rPr lang="hy-AM" sz="2000" dirty="0" smtClean="0">
                <a:hlinkClick r:id="rId10"/>
              </a:rPr>
              <a:t>Մարիամ Շախվերդյան </a:t>
            </a:r>
            <a:r>
              <a:rPr lang="hy-AM" sz="2000" dirty="0" smtClean="0"/>
              <a:t>՝ 2-րդ կուրս</a:t>
            </a: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800" b="1" dirty="0" smtClean="0">
                <a:solidFill>
                  <a:schemeClr val="accent2"/>
                </a:solidFill>
              </a:rPr>
              <a:t>ԼՈւՍԱԲԱՆՄԱՆ ԵՎ ՀՅՈւՐԱՍԻՐՈւԹՅԱՆ ՊԱՏԱՍԽԱՆԱՏՈւՆԵՐ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/>
          </a:bodyPr>
          <a:lstStyle/>
          <a:p>
            <a:r>
              <a:rPr lang="hy-AM" sz="2000" dirty="0" smtClean="0"/>
              <a:t>Լուսաբանումը՝ </a:t>
            </a:r>
            <a:r>
              <a:rPr lang="hy-AM" sz="2000" dirty="0" smtClean="0">
                <a:hlinkClick r:id="rId2"/>
              </a:rPr>
              <a:t>Լիլիթ Յախինյան և սովորողներ</a:t>
            </a:r>
            <a:endParaRPr lang="hy-AM" sz="2000" dirty="0" smtClean="0"/>
          </a:p>
          <a:p>
            <a:r>
              <a:rPr lang="hy-AM" sz="2000" dirty="0" smtClean="0"/>
              <a:t>Հյուրասիրությունը՝ Վիկտորիա Հակոբյան և սովորողներ</a:t>
            </a:r>
          </a:p>
          <a:p>
            <a:r>
              <a:rPr lang="hy-AM" sz="2000" dirty="0" smtClean="0">
                <a:hlinkClick r:id="rId3"/>
              </a:rPr>
              <a:t>Խաղողի և գինու դպրոց՝ «Սեբաստացի գինին՝ նվեր հյուրերին</a:t>
            </a:r>
            <a:r>
              <a:rPr lang="hy-AM" sz="2400" dirty="0" smtClean="0"/>
              <a:t/>
            </a:r>
            <a:br>
              <a:rPr lang="hy-AM" sz="2400" dirty="0" smtClean="0"/>
            </a:br>
            <a:endParaRPr lang="ru-RU" sz="2400" dirty="0"/>
          </a:p>
        </p:txBody>
      </p:sp>
      <p:pic>
        <p:nvPicPr>
          <p:cNvPr id="4" name="Рисунок 3" descr="thumbnail_IMG_20201216_10113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3000372"/>
            <a:ext cx="5929322" cy="346070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b="1" dirty="0" smtClean="0">
                <a:solidFill>
                  <a:schemeClr val="accent2"/>
                </a:solidFill>
              </a:rPr>
              <a:t>ՈՐՊԵՍ ՍՏՈւԳԱՏԵՍԻ ԶԱՐԳԱՑՈւՄ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hy-AM" sz="2400" b="1" dirty="0"/>
              <a:t>Որպես հասարակագիտական ստուգատեսի արդյունք-ձեռքբերում՝</a:t>
            </a:r>
            <a:r>
              <a:rPr lang="hy-AM" sz="2400" dirty="0"/>
              <a:t> </a:t>
            </a:r>
            <a:r>
              <a:rPr lang="hy-AM" sz="2400" dirty="0" smtClean="0"/>
              <a:t/>
            </a:r>
            <a:br>
              <a:rPr lang="hy-AM" sz="2400" dirty="0" smtClean="0"/>
            </a:br>
            <a:r>
              <a:rPr lang="hy-AM" sz="2400" dirty="0" smtClean="0"/>
              <a:t>-հասարակագիտական լաբորատորիան</a:t>
            </a:r>
            <a:r>
              <a:rPr lang="hy-AM" sz="2400" dirty="0"/>
              <a:t> </a:t>
            </a:r>
            <a:r>
              <a:rPr lang="hy-AM" sz="2400" dirty="0">
                <a:hlinkClick r:id="rId2"/>
              </a:rPr>
              <a:t>շարունակական է դարձնում</a:t>
            </a:r>
            <a:r>
              <a:rPr lang="hy-AM" sz="2400" dirty="0"/>
              <a:t> </a:t>
            </a:r>
            <a:r>
              <a:rPr lang="hy-AM" sz="2400" dirty="0" smtClean="0"/>
              <a:t> հրավիրյալ </a:t>
            </a:r>
            <a:r>
              <a:rPr lang="hy-AM" sz="2400" dirty="0"/>
              <a:t>մասնագետների հետ հանդիպում-քննարկումների շարքը, որի պահանջը գալիս է հենց սովորողներից, իսկ մեզ անհրաժեշտ է սեփական հայացք, սեփական կարծիք և տեսակետ ունեցող սովորող-քաղաքացի, ով նման որակներ ձեռք է բերում հենց այսպիսի կենդանի շփումների, զրույց-քննարկումների միջոցով և արդյուքնում։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71636"/>
          </a:xfrm>
        </p:spPr>
        <p:txBody>
          <a:bodyPr>
            <a:normAutofit/>
          </a:bodyPr>
          <a:lstStyle/>
          <a:p>
            <a:r>
              <a:rPr lang="hy-AM" sz="3200" b="1" dirty="0" smtClean="0">
                <a:solidFill>
                  <a:srgbClr val="C00000"/>
                </a:solidFill>
              </a:rPr>
              <a:t>ԴՊԻՐՅԱՆ  ՀՈԴՎԱԾ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>
              <a:buNone/>
            </a:pPr>
            <a:endParaRPr lang="hy-AM" dirty="0" smtClean="0"/>
          </a:p>
          <a:p>
            <a:pPr>
              <a:buNone/>
            </a:pPr>
            <a:r>
              <a:rPr lang="hy-AM" dirty="0" smtClean="0">
                <a:hlinkClick r:id="rId2"/>
              </a:rPr>
              <a:t>Հասարակագիտական ստուգատեսը՝              ուսումնական բաց հարթակ</a:t>
            </a:r>
            <a:endParaRPr lang="hy-AM" dirty="0" smtClean="0"/>
          </a:p>
          <a:p>
            <a:pPr>
              <a:buNone/>
            </a:pPr>
            <a:endParaRPr lang="hy-AM" dirty="0" smtClean="0"/>
          </a:p>
          <a:p>
            <a:pPr>
              <a:buNone/>
            </a:pPr>
            <a:r>
              <a:rPr lang="hy-AM" sz="2400" i="1" dirty="0" smtClean="0"/>
              <a:t>Հեղինակ՝ Վարդան Կարապետյան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   </a:t>
            </a:r>
            <a:r>
              <a:rPr lang="hy-AM" sz="3600" dirty="0" smtClean="0">
                <a:solidFill>
                  <a:schemeClr val="accent2"/>
                </a:solidFill>
              </a:rPr>
              <a:t>ԿԼՈՐ ՍԵՂԱՆԸ ՎԱՐՈւՄ ԵՆ՝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07157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y-AM" dirty="0" smtClean="0"/>
              <a:t>                     Սովորողներ՝ </a:t>
            </a:r>
            <a:br>
              <a:rPr lang="hy-AM" dirty="0" smtClean="0"/>
            </a:br>
            <a:r>
              <a:rPr lang="hy-AM" dirty="0" smtClean="0"/>
              <a:t>                                           Շուշան Փաշինյան</a:t>
            </a:r>
          </a:p>
          <a:p>
            <a:pPr>
              <a:buNone/>
            </a:pPr>
            <a:r>
              <a:rPr lang="hy-AM" dirty="0"/>
              <a:t> </a:t>
            </a:r>
            <a:r>
              <a:rPr lang="hy-AM" dirty="0" smtClean="0"/>
              <a:t>                                                Կարինե Գոմցյան</a:t>
            </a:r>
            <a:endParaRPr lang="ru-RU" dirty="0"/>
          </a:p>
        </p:txBody>
      </p:sp>
      <p:pic>
        <p:nvPicPr>
          <p:cNvPr id="4" name="Рисунок 3" descr="167716570_1654732261377193_857276794748091903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571744"/>
            <a:ext cx="6858048" cy="335756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rmAutofit/>
          </a:bodyPr>
          <a:lstStyle/>
          <a:p>
            <a:r>
              <a:rPr lang="hy-AM" sz="3200" b="1" dirty="0" smtClean="0">
                <a:solidFill>
                  <a:schemeClr val="accent2"/>
                </a:solidFill>
              </a:rPr>
              <a:t>ՈՐՊԵՍ ՎԵՐՋԱԲԱՆ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r>
              <a:rPr lang="hy-AM" dirty="0" smtClean="0"/>
              <a:t>Հարցեր</a:t>
            </a:r>
          </a:p>
          <a:p>
            <a:r>
              <a:rPr lang="hy-AM" dirty="0" smtClean="0"/>
              <a:t>Դիտարկումներ</a:t>
            </a:r>
          </a:p>
          <a:p>
            <a:r>
              <a:rPr lang="hy-AM" dirty="0" smtClean="0"/>
              <a:t>Առաջարկներ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y-AM" sz="4000" b="1" dirty="0" smtClean="0"/>
              <a:t>          </a:t>
            </a:r>
            <a:r>
              <a:rPr lang="hy-AM" sz="4400" b="1" dirty="0" smtClean="0">
                <a:solidFill>
                  <a:schemeClr val="accent1"/>
                </a:solidFill>
              </a:rPr>
              <a:t>ՇՆՈՐՀԱԿԱԼՈւԹՅՈւՆ</a:t>
            </a:r>
            <a:endParaRPr lang="ru-RU" sz="4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857256"/>
          </a:xfrm>
        </p:spPr>
        <p:txBody>
          <a:bodyPr>
            <a:normAutofit/>
          </a:bodyPr>
          <a:lstStyle/>
          <a:p>
            <a:r>
              <a:rPr lang="hy-AM" sz="4000" dirty="0" smtClean="0">
                <a:solidFill>
                  <a:schemeClr val="accent1"/>
                </a:solidFill>
              </a:rPr>
              <a:t>ԶԱՐԳԱՑՈւՄՆԵՐ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y-AM" sz="2400" b="1" dirty="0" smtClean="0"/>
              <a:t>Օրացույցը՝ որպես կարգապահ և համակարգված աշխատանքի ուղեցույց</a:t>
            </a:r>
            <a:r>
              <a:rPr lang="hy-AM" sz="2800" dirty="0" smtClean="0"/>
              <a:t/>
            </a:r>
            <a:br>
              <a:rPr lang="hy-AM" sz="2800" dirty="0" smtClean="0"/>
            </a:br>
            <a:endParaRPr lang="hy-AM" sz="2800" dirty="0" smtClean="0"/>
          </a:p>
          <a:p>
            <a:r>
              <a:rPr lang="hy-AM" sz="2000" dirty="0" smtClean="0">
                <a:hlinkClick r:id="rId2"/>
              </a:rPr>
              <a:t>Հասարակագիտական ստուգատես 2021</a:t>
            </a:r>
            <a:endParaRPr lang="hy-AM" sz="2000" dirty="0" smtClean="0"/>
          </a:p>
          <a:p>
            <a:r>
              <a:rPr lang="hy-AM" sz="2000" dirty="0">
                <a:hlinkClick r:id="rId3"/>
              </a:rPr>
              <a:t>Ս</a:t>
            </a:r>
            <a:r>
              <a:rPr lang="hy-AM" sz="2000" dirty="0" smtClean="0">
                <a:hlinkClick r:id="rId3"/>
              </a:rPr>
              <a:t>տուգատեսի առաջին շաբաթ</a:t>
            </a:r>
            <a:endParaRPr lang="hy-AM" sz="2000" dirty="0" smtClean="0"/>
          </a:p>
          <a:p>
            <a:r>
              <a:rPr lang="hy-AM" sz="2000" dirty="0" smtClean="0">
                <a:hlinkClick r:id="rId4"/>
              </a:rPr>
              <a:t>Ստուգատեսի երկրորդ շաբաթ</a:t>
            </a:r>
            <a:endParaRPr lang="hy-AM" sz="2000" dirty="0" smtClean="0"/>
          </a:p>
          <a:p>
            <a:r>
              <a:rPr lang="hy-AM" sz="2000" dirty="0" smtClean="0">
                <a:hlinkClick r:id="rId5"/>
              </a:rPr>
              <a:t>Ստուգատեսի երրորդ շաբաթ</a:t>
            </a:r>
            <a:endParaRPr lang="hy-AM" sz="2000" dirty="0" smtClean="0"/>
          </a:p>
          <a:p>
            <a:r>
              <a:rPr lang="hy-AM" sz="2000" dirty="0" smtClean="0">
                <a:hlinkClick r:id="rId6"/>
              </a:rPr>
              <a:t>Ստուգատեսի չորրորդ շաբաթ</a:t>
            </a:r>
            <a:endParaRPr lang="hy-AM" sz="2000" dirty="0" smtClean="0"/>
          </a:p>
          <a:p>
            <a:r>
              <a:rPr lang="hy-AM" sz="2000" dirty="0" smtClean="0">
                <a:hlinkClick r:id="rId7"/>
              </a:rPr>
              <a:t>Ստուգատեսի հինգերորդ շաբաթ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428760"/>
          </a:xfrm>
        </p:spPr>
        <p:txBody>
          <a:bodyPr>
            <a:noAutofit/>
          </a:bodyPr>
          <a:lstStyle/>
          <a:p>
            <a:r>
              <a:rPr lang="hy-AM" sz="3200" b="1" dirty="0" smtClean="0">
                <a:solidFill>
                  <a:schemeClr val="accent2"/>
                </a:solidFill>
              </a:rPr>
              <a:t>ՀԱՍԱՐԱԿԱԳԻՏԱԿԱՆ ՍՏՈւԳԱՏԵՍԻ ՄԵԿՆԱՐԿ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r>
              <a:rPr lang="hy-AM" sz="2400" dirty="0" smtClean="0">
                <a:hlinkClick r:id="rId2"/>
              </a:rPr>
              <a:t>Մարտի 1՝ </a:t>
            </a:r>
            <a:r>
              <a:rPr lang="hy-AM" sz="2400" dirty="0">
                <a:hlinkClick r:id="rId2"/>
              </a:rPr>
              <a:t>կրթահամալիրի </a:t>
            </a:r>
            <a:r>
              <a:rPr lang="hy-AM" sz="2400" dirty="0" smtClean="0">
                <a:hlinkClick r:id="rId2"/>
              </a:rPr>
              <a:t>հիմնադիր տնօրեն, </a:t>
            </a:r>
            <a:r>
              <a:rPr lang="hy-AM" sz="2400" dirty="0">
                <a:hlinkClick r:id="rId2"/>
              </a:rPr>
              <a:t>«Նոր ուղի» քաղաքցիական նախաձեռնության հիմնադիր Աշոտ Բլեյանի </a:t>
            </a:r>
            <a:r>
              <a:rPr lang="hy-AM" sz="2400" dirty="0" smtClean="0">
                <a:hlinkClick r:id="rId2"/>
              </a:rPr>
              <a:t>հետ հադիպում-քննարկում</a:t>
            </a:r>
            <a:r>
              <a:rPr lang="hy-AM" sz="2400" dirty="0" smtClean="0"/>
              <a:t/>
            </a:r>
            <a:br>
              <a:rPr lang="hy-AM" sz="2400" dirty="0" smtClean="0"/>
            </a:br>
            <a:endParaRPr lang="hy-AM" sz="2400" dirty="0" smtClean="0"/>
          </a:p>
          <a:p>
            <a:r>
              <a:rPr lang="hy-AM" sz="2400" dirty="0" smtClean="0"/>
              <a:t>Որպես առաջարկ՝ այն դարձնենք հասարակագիտական ստուգատեսի մեկնարկն ազդարարող ավանդույթ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>
            <a:normAutofit/>
          </a:bodyPr>
          <a:lstStyle/>
          <a:p>
            <a:r>
              <a:rPr lang="hy-AM" sz="3200" b="1" dirty="0" smtClean="0">
                <a:solidFill>
                  <a:schemeClr val="accent2"/>
                </a:solidFill>
              </a:rPr>
              <a:t>ԿՐԹԱՀԱՄԱԼԻՐԻ ՀՅՈւՐԵՐԸ՝ ՍՏՈւԳԱՏԵՍԻ ՇՐՋԱՆՈւՄ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>
            <a:noAutofit/>
          </a:bodyPr>
          <a:lstStyle/>
          <a:p>
            <a:r>
              <a:rPr lang="hy-AM" sz="2400" dirty="0" smtClean="0">
                <a:hlinkClick r:id="rId2"/>
              </a:rPr>
              <a:t>հանդիպում </a:t>
            </a:r>
            <a:r>
              <a:rPr lang="en-US" sz="2400" dirty="0">
                <a:hlinkClick r:id="rId2"/>
              </a:rPr>
              <a:t>One way tour </a:t>
            </a:r>
            <a:r>
              <a:rPr lang="hy-AM" sz="2400" dirty="0">
                <a:hlinkClick r:id="rId2"/>
              </a:rPr>
              <a:t>տուրիստական ընկերության հիմնադիր Մաթևոս Բարսեղյանի </a:t>
            </a:r>
            <a:r>
              <a:rPr lang="hy-AM" sz="2400" dirty="0" smtClean="0">
                <a:hlinkClick r:id="rId2"/>
              </a:rPr>
              <a:t>հետ</a:t>
            </a:r>
            <a:r>
              <a:rPr lang="hy-AM" sz="2400" dirty="0" smtClean="0"/>
              <a:t/>
            </a:r>
            <a:br>
              <a:rPr lang="hy-AM" sz="2400" dirty="0" smtClean="0"/>
            </a:br>
            <a:endParaRPr lang="hy-AM" sz="2400" dirty="0"/>
          </a:p>
          <a:p>
            <a:r>
              <a:rPr lang="hy-AM" sz="2400" dirty="0" smtClean="0">
                <a:hlinkClick r:id="rId3"/>
              </a:rPr>
              <a:t>հանդիպում-զրույց </a:t>
            </a:r>
            <a:r>
              <a:rPr lang="hy-AM" sz="2400" dirty="0">
                <a:hlinkClick r:id="rId3"/>
              </a:rPr>
              <a:t>գրող, հրապարակախոս Վահրամ Մարտիրոսյանի </a:t>
            </a:r>
            <a:r>
              <a:rPr lang="hy-AM" sz="2400" dirty="0" smtClean="0">
                <a:hlinkClick r:id="rId3"/>
              </a:rPr>
              <a:t>հետ</a:t>
            </a:r>
            <a:r>
              <a:rPr lang="hy-AM" sz="2400" dirty="0" smtClean="0"/>
              <a:t/>
            </a:r>
            <a:br>
              <a:rPr lang="hy-AM" sz="2400" dirty="0" smtClean="0"/>
            </a:br>
            <a:endParaRPr lang="hy-AM" sz="2400" dirty="0" smtClean="0"/>
          </a:p>
          <a:p>
            <a:r>
              <a:rPr lang="hy-AM" sz="2400" dirty="0" smtClean="0">
                <a:hlinkClick r:id="rId4"/>
              </a:rPr>
              <a:t>հանդիպում-քննարկում </a:t>
            </a:r>
            <a:r>
              <a:rPr lang="hy-AM" sz="2400" dirty="0">
                <a:hlinkClick r:id="rId4"/>
              </a:rPr>
              <a:t>դիվանագետ Արա Պապյանի </a:t>
            </a:r>
            <a:r>
              <a:rPr lang="hy-AM" sz="2400" dirty="0" smtClean="0">
                <a:hlinkClick r:id="rId4"/>
              </a:rPr>
              <a:t>հետ</a:t>
            </a:r>
            <a:r>
              <a:rPr lang="hy-AM" sz="2400" dirty="0" smtClean="0"/>
              <a:t/>
            </a:r>
            <a:br>
              <a:rPr lang="hy-AM" sz="2400" dirty="0" smtClean="0"/>
            </a:br>
            <a:endParaRPr lang="hy-AM" sz="2400" dirty="0"/>
          </a:p>
          <a:p>
            <a:r>
              <a:rPr lang="hy-AM" sz="2400" dirty="0" smtClean="0">
                <a:hlinkClick r:id="rId5"/>
              </a:rPr>
              <a:t>հանդիպում-քննարկում </a:t>
            </a:r>
            <a:r>
              <a:rPr lang="hy-AM" sz="2400" dirty="0">
                <a:hlinkClick r:id="rId5"/>
              </a:rPr>
              <a:t>«Քաղաքական երկխոսություն» ՀԿ-ի համահիմնադիր-նախագահ Ավնիկ Մելիքյանի </a:t>
            </a:r>
            <a:r>
              <a:rPr lang="hy-AM" sz="2400" dirty="0" smtClean="0">
                <a:hlinkClick r:id="rId5"/>
              </a:rPr>
              <a:t>հետ</a:t>
            </a:r>
            <a:endParaRPr lang="hy-AM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b="1" dirty="0" smtClean="0">
                <a:solidFill>
                  <a:schemeClr val="accent2"/>
                </a:solidFill>
              </a:rPr>
              <a:t>ԿՐԹԱՀԱՄԱԼԻՐԻ ՀՅՈւՐԵՐԸ՝ ՍՏՈւԳԱՏԵՍԻ ՇՐՋԱՆՈւՄ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Autofit/>
          </a:bodyPr>
          <a:lstStyle/>
          <a:p>
            <a:r>
              <a:rPr lang="hy-AM" sz="2400" dirty="0" smtClean="0">
                <a:hlinkClick r:id="rId2"/>
              </a:rPr>
              <a:t>հանդիպում-քննարկում </a:t>
            </a:r>
            <a:r>
              <a:rPr lang="hy-AM" sz="2400" dirty="0">
                <a:hlinkClick r:id="rId2"/>
              </a:rPr>
              <a:t>քաղաքագետ-նեղ մասնագիտությամբ՝ վրացագետ, ՀՀ պետական կառավարման ակադեմիայի գիտաշխատող, &lt;&lt;Օրբելի&gt;&gt; վերլուծական կենտրոնի փորձագետ Ջոնի Մելիքյանի </a:t>
            </a:r>
            <a:r>
              <a:rPr lang="hy-AM" sz="2400" dirty="0" smtClean="0">
                <a:hlinkClick r:id="rId2"/>
              </a:rPr>
              <a:t>հետ</a:t>
            </a:r>
            <a:r>
              <a:rPr lang="hy-AM" sz="2400" dirty="0" smtClean="0"/>
              <a:t/>
            </a:r>
            <a:br>
              <a:rPr lang="hy-AM" sz="2400" dirty="0" smtClean="0"/>
            </a:br>
            <a:endParaRPr lang="hy-AM" sz="2400" dirty="0"/>
          </a:p>
          <a:p>
            <a:r>
              <a:rPr lang="hy-AM" sz="2400" dirty="0" smtClean="0">
                <a:hlinkClick r:id="rId3"/>
              </a:rPr>
              <a:t>հանդիպում-քննարկում </a:t>
            </a:r>
            <a:r>
              <a:rPr lang="hy-AM" sz="2400" dirty="0">
                <a:hlinkClick r:id="rId3"/>
              </a:rPr>
              <a:t>քաղաքագետ Բենիամին Մաթևոսյանի </a:t>
            </a:r>
            <a:r>
              <a:rPr lang="hy-AM" sz="2400" dirty="0" smtClean="0">
                <a:hlinkClick r:id="rId3"/>
              </a:rPr>
              <a:t>հետ</a:t>
            </a:r>
            <a:r>
              <a:rPr lang="hy-AM" sz="2400" dirty="0" smtClean="0"/>
              <a:t/>
            </a:r>
            <a:br>
              <a:rPr lang="hy-AM" sz="2400" dirty="0" smtClean="0"/>
            </a:br>
            <a:endParaRPr lang="hy-AM" sz="2400" dirty="0"/>
          </a:p>
          <a:p>
            <a:r>
              <a:rPr lang="hy-AM" sz="2400" dirty="0" smtClean="0">
                <a:hlinkClick r:id="rId4"/>
              </a:rPr>
              <a:t>հանդիպում-քննարկում </a:t>
            </a:r>
            <a:r>
              <a:rPr lang="hy-AM" sz="2400" dirty="0">
                <a:hlinkClick r:id="rId4"/>
              </a:rPr>
              <a:t>կովկասագետ  Ալեքսան Հակոբյանի </a:t>
            </a:r>
            <a:r>
              <a:rPr lang="hy-AM" sz="2400" dirty="0" smtClean="0">
                <a:hlinkClick r:id="rId4"/>
              </a:rPr>
              <a:t>հետ</a:t>
            </a:r>
            <a:r>
              <a:rPr lang="hy-AM" sz="2400" dirty="0" smtClean="0"/>
              <a:t/>
            </a:r>
            <a:br>
              <a:rPr lang="hy-AM" sz="2400" dirty="0" smtClean="0"/>
            </a:br>
            <a:endParaRPr lang="hy-AM" sz="2400" dirty="0"/>
          </a:p>
          <a:p>
            <a:r>
              <a:rPr lang="hy-AM" sz="2400" dirty="0" smtClean="0">
                <a:hlinkClick r:id="rId5"/>
              </a:rPr>
              <a:t>հանդիպում </a:t>
            </a:r>
            <a:r>
              <a:rPr lang="hy-AM" sz="2400" dirty="0">
                <a:hlinkClick r:id="rId5"/>
              </a:rPr>
              <a:t>հնագետ, մարդաբան Հասմիկ Սիմոնյանի հետ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b="1" dirty="0" smtClean="0">
                <a:solidFill>
                  <a:schemeClr val="accent2"/>
                </a:solidFill>
              </a:rPr>
              <a:t>ԿՐԹԱՀԱՄԱԼԻՐԻ ՀՅՈւՐԵՐԸ՝ ՍՏՈւԳԱՏԵՍԻ ՇՐՋԱՆՈւՄ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8858280" cy="4929222"/>
          </a:xfrm>
        </p:spPr>
        <p:txBody>
          <a:bodyPr>
            <a:normAutofit/>
          </a:bodyPr>
          <a:lstStyle/>
          <a:p>
            <a:r>
              <a:rPr lang="hy-AM" sz="2400" dirty="0" smtClean="0">
                <a:hlinkClick r:id="rId2"/>
              </a:rPr>
              <a:t>հանդիպում-քննարկում պետական գործիչ, ՀԱԿ կուսակցության փոխնախագահ Արամ Մանուկյանի հետ</a:t>
            </a:r>
            <a:r>
              <a:rPr lang="hy-AM" sz="2400" dirty="0" smtClean="0"/>
              <a:t/>
            </a:r>
            <a:br>
              <a:rPr lang="hy-AM" sz="2400" dirty="0" smtClean="0"/>
            </a:br>
            <a:endParaRPr lang="hy-AM" sz="2400" dirty="0"/>
          </a:p>
          <a:p>
            <a:r>
              <a:rPr lang="hy-AM" sz="2400" dirty="0" smtClean="0">
                <a:hlinkClick r:id="rId3"/>
              </a:rPr>
              <a:t>հանդիպում-քննարկում Նիդերլանդներում ՀՀ դեսպան, միջազգայնագետ, սեբաստացի ծնող Տիգրան Բալայանի հետ</a:t>
            </a:r>
            <a:r>
              <a:rPr lang="hy-AM" sz="2400" dirty="0" smtClean="0"/>
              <a:t/>
            </a:r>
            <a:br>
              <a:rPr lang="hy-AM" sz="2400" dirty="0" smtClean="0"/>
            </a:br>
            <a:endParaRPr lang="hy-AM" sz="2400" dirty="0"/>
          </a:p>
          <a:p>
            <a:r>
              <a:rPr lang="hy-AM" sz="2400" dirty="0" smtClean="0">
                <a:hlinkClick r:id="rId4"/>
              </a:rPr>
              <a:t>հանդիպում-քննարկում Հայկական քաղաքագիտական կայքի համահիմնադիր, քաղաքագիտության թեկնածու Էմիլ Օրդուխանյանի հետ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800" b="1" dirty="0" smtClean="0">
                <a:solidFill>
                  <a:schemeClr val="accent2"/>
                </a:solidFill>
              </a:rPr>
              <a:t>ՍՈՎՈՐՈՂՆԵՐԻ ԼՈւՍԱԲԱՆՈւՄՆԵՐԻ</a:t>
            </a:r>
            <a:br>
              <a:rPr lang="hy-AM" sz="2800" b="1" dirty="0" smtClean="0">
                <a:solidFill>
                  <a:schemeClr val="accent2"/>
                </a:solidFill>
              </a:rPr>
            </a:br>
            <a:r>
              <a:rPr lang="hy-AM" sz="2800" b="1" dirty="0" smtClean="0">
                <a:solidFill>
                  <a:schemeClr val="accent2"/>
                </a:solidFill>
              </a:rPr>
              <a:t>ԸՆՏՐԱՆԻ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y-AM" sz="2000" b="1" dirty="0" smtClean="0"/>
              <a:t>Ավագ դպրոցի նախագծային խումբ՝</a:t>
            </a:r>
            <a:endParaRPr lang="hy-AM" sz="2000" b="1" dirty="0" smtClean="0">
              <a:hlinkClick r:id="rId2"/>
            </a:endParaRPr>
          </a:p>
          <a:p>
            <a:r>
              <a:rPr lang="hy-AM" sz="2000" dirty="0" smtClean="0">
                <a:hlinkClick r:id="rId2"/>
              </a:rPr>
              <a:t>Սոնա Բալայան</a:t>
            </a:r>
            <a:endParaRPr lang="hy-AM" sz="2000" dirty="0"/>
          </a:p>
          <a:p>
            <a:r>
              <a:rPr lang="hy-AM" sz="2000" dirty="0" smtClean="0">
                <a:hlinkClick r:id="rId3"/>
              </a:rPr>
              <a:t>Հրաչյա Ամիրխանյան</a:t>
            </a:r>
            <a:endParaRPr lang="hy-AM" sz="2000" dirty="0"/>
          </a:p>
          <a:p>
            <a:r>
              <a:rPr lang="hy-AM" sz="2000" dirty="0" smtClean="0">
                <a:hlinkClick r:id="rId4"/>
              </a:rPr>
              <a:t>Նանե Վարդումյան</a:t>
            </a:r>
            <a:endParaRPr lang="hy-AM" sz="2000" dirty="0"/>
          </a:p>
          <a:p>
            <a:r>
              <a:rPr lang="hy-AM" sz="2000" dirty="0" smtClean="0">
                <a:hlinkClick r:id="rId5"/>
              </a:rPr>
              <a:t>Ռուզաննա Գասպարյան</a:t>
            </a:r>
            <a:endParaRPr lang="hy-AM" sz="2000" dirty="0"/>
          </a:p>
          <a:p>
            <a:r>
              <a:rPr lang="hy-AM" sz="2000" dirty="0" smtClean="0">
                <a:hlinkClick r:id="rId6"/>
              </a:rPr>
              <a:t>Արթենի Ջանիկյան</a:t>
            </a:r>
            <a:endParaRPr lang="hy-AM" sz="2000" dirty="0"/>
          </a:p>
          <a:p>
            <a:r>
              <a:rPr lang="hy-AM" sz="2000" dirty="0" smtClean="0">
                <a:hlinkClick r:id="rId7"/>
              </a:rPr>
              <a:t>Մերի Անանյան</a:t>
            </a:r>
            <a:endParaRPr lang="hy-AM" sz="2000" dirty="0"/>
          </a:p>
          <a:p>
            <a:r>
              <a:rPr lang="hy-AM" sz="2000" dirty="0" smtClean="0">
                <a:hlinkClick r:id="rId8"/>
              </a:rPr>
              <a:t>Միլենա Գասպարյան</a:t>
            </a:r>
            <a:endParaRPr lang="hy-AM" sz="2000" dirty="0"/>
          </a:p>
          <a:p>
            <a:r>
              <a:rPr lang="hy-AM" sz="2000" dirty="0" smtClean="0">
                <a:hlinkClick r:id="rId9"/>
              </a:rPr>
              <a:t>Միլենա Քամալյան</a:t>
            </a:r>
            <a:endParaRPr lang="hy-AM" sz="2000" dirty="0"/>
          </a:p>
          <a:p>
            <a:r>
              <a:rPr lang="hy-AM" sz="2000" dirty="0" smtClean="0">
                <a:hlinkClick r:id="rId10"/>
              </a:rPr>
              <a:t>Սուսաննա Մամիկոնյան</a:t>
            </a:r>
            <a:endParaRPr lang="hy-AM" sz="2000" dirty="0"/>
          </a:p>
          <a:p>
            <a:r>
              <a:rPr lang="hy-AM" sz="2000" dirty="0" smtClean="0">
                <a:hlinkClick r:id="rId11"/>
              </a:rPr>
              <a:t>Կառոլինա </a:t>
            </a:r>
            <a:r>
              <a:rPr lang="hy-AM" sz="2000" dirty="0">
                <a:hlinkClick r:id="rId11"/>
              </a:rPr>
              <a:t>Գրիգորյան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800" b="1" dirty="0" smtClean="0">
                <a:solidFill>
                  <a:srgbClr val="C00000"/>
                </a:solidFill>
              </a:rPr>
              <a:t>ՍՈՎՈՐՈՂՆԵՐԻ ԼՈւՍԱԲԱՆՈւՄՆԵՐԻ ԸՆՏՐԱՆԻ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291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y-AM" sz="2400" b="1" dirty="0" smtClean="0"/>
              <a:t>Քոլեջի նախագծային խումբ՝</a:t>
            </a:r>
          </a:p>
          <a:p>
            <a:r>
              <a:rPr lang="hy-AM" sz="2400" dirty="0" smtClean="0">
                <a:hlinkClick r:id="rId2"/>
              </a:rPr>
              <a:t>Սոֆի Առաքելյան</a:t>
            </a:r>
            <a:endParaRPr lang="hy-AM" sz="2400" dirty="0" smtClean="0"/>
          </a:p>
          <a:p>
            <a:r>
              <a:rPr lang="hy-AM" sz="2400" dirty="0" smtClean="0">
                <a:hlinkClick r:id="rId3"/>
              </a:rPr>
              <a:t>Ջուլիա Ասրյան</a:t>
            </a:r>
            <a:endParaRPr lang="hy-AM" sz="2400" dirty="0" smtClean="0"/>
          </a:p>
          <a:p>
            <a:r>
              <a:rPr lang="hy-AM" sz="2400" dirty="0" smtClean="0">
                <a:hlinkClick r:id="rId4"/>
              </a:rPr>
              <a:t>Սիմոն Ավետիսյան</a:t>
            </a:r>
            <a:endParaRPr lang="hy-AM" sz="2400" dirty="0" smtClean="0"/>
          </a:p>
          <a:p>
            <a:r>
              <a:rPr lang="hy-AM" sz="2400" dirty="0" smtClean="0">
                <a:hlinkClick r:id="rId5"/>
              </a:rPr>
              <a:t>Լիլի Մովսեսյան</a:t>
            </a:r>
            <a:endParaRPr lang="hy-AM" sz="2400" dirty="0" smtClean="0"/>
          </a:p>
          <a:p>
            <a:r>
              <a:rPr lang="hy-AM" sz="2400" dirty="0" smtClean="0">
                <a:hlinkClick r:id="rId6"/>
              </a:rPr>
              <a:t>Հրաչուհի Մանվելյան</a:t>
            </a:r>
            <a:endParaRPr lang="hy-AM" sz="2400" dirty="0" smtClean="0"/>
          </a:p>
          <a:p>
            <a:r>
              <a:rPr lang="hy-AM" sz="2400" dirty="0" smtClean="0">
                <a:hlinkClick r:id="rId7"/>
              </a:rPr>
              <a:t>Անահիտ Աբգարյան</a:t>
            </a:r>
            <a:endParaRPr lang="hy-AM" sz="2400" dirty="0" smtClean="0"/>
          </a:p>
          <a:p>
            <a:r>
              <a:rPr lang="hy-AM" sz="2400" dirty="0" smtClean="0">
                <a:hlinkClick r:id="rId8"/>
              </a:rPr>
              <a:t>Քնար Հարությունյան</a:t>
            </a:r>
            <a:endParaRPr lang="hy-AM" sz="2400" dirty="0" smtClean="0"/>
          </a:p>
          <a:p>
            <a:r>
              <a:rPr lang="hy-AM" sz="2400" dirty="0" smtClean="0">
                <a:hlinkClick r:id="rId9"/>
              </a:rPr>
              <a:t>Մարիամ Շախվերդյան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383</Words>
  <PresentationFormat>Экран (4:3)</PresentationFormat>
  <Paragraphs>107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ԿԼՈՐ ՍԵՂԱՆ</vt:lpstr>
      <vt:lpstr>   ԿԼՈՐ ՍԵՂԱՆԸ ՎԱՐՈւՄ ԵՆ՝</vt:lpstr>
      <vt:lpstr>ԶԱՐԳԱՑՈւՄՆԵՐ</vt:lpstr>
      <vt:lpstr>ՀԱՍԱՐԱԿԱԳԻՏԱԿԱՆ ՍՏՈւԳԱՏԵՍԻ ՄԵԿՆԱՐԿ</vt:lpstr>
      <vt:lpstr>ԿՐԹԱՀԱՄԱԼԻՐԻ ՀՅՈւՐԵՐԸ՝ ՍՏՈւԳԱՏԵՍԻ ՇՐՋԱՆՈւՄ</vt:lpstr>
      <vt:lpstr>ԿՐԹԱՀԱՄԱԼԻՐԻ ՀՅՈւՐԵՐԸ՝ ՍՏՈւԳԱՏԵՍԻ ՇՐՋԱՆՈւՄ</vt:lpstr>
      <vt:lpstr>ԿՐԹԱՀԱՄԱԼԻՐԻ ՀՅՈւՐԵՐԸ՝ ՍՏՈւԳԱՏԵՍԻ ՇՐՋԱՆՈւՄ</vt:lpstr>
      <vt:lpstr>ՍՈՎՈՐՈՂՆԵՐԻ ԼՈւՍԱԲԱՆՈւՄՆԵՐԻ ԸՆՏՐԱՆԻ</vt:lpstr>
      <vt:lpstr>ՍՈՎՈՐՈՂՆԵՐԻ ԼՈւՍԱԲԱՆՈւՄՆԵՐԻ ԸՆՏՐԱՆԻ</vt:lpstr>
      <vt:lpstr>ՏԻԳՐԱՆ ՀԱՅՐԱՊԵՏՅԱՆԱԿԱՆ ՕՐԵՐ</vt:lpstr>
      <vt:lpstr>ՏԻԳՐԱՆ ՀԱՅՐԱՊԵՏՅԱՆԱԿԱՆ ՕՐԵՐ</vt:lpstr>
      <vt:lpstr>ՏԻԳՐԱՆ ՀԱՅՐԱՊԵՏՅԱՆԱԿԱՆ ՕՐԵՐ</vt:lpstr>
      <vt:lpstr>ՏԻԳՐԱՆ ՀԱՅՐԱՊԵՏՅԱՆԱԿԱՆ ՕՐԵՐ</vt:lpstr>
      <vt:lpstr>«ՏԻԳՐԱՆ ՀԱՅՐԱՊԵՏՅԱՆ 2021» ՄՐՑԱՆԱԿԱԿԻՐՆԵՐ</vt:lpstr>
      <vt:lpstr>ՍՏՈւԳԱՏԵՍԱՅԻՆ ԱՄՓՈՓՈՒՄ-ՊԱՏՈւՄՆԵՐ</vt:lpstr>
      <vt:lpstr>ՍՏՈւԳԱՏԵՍԱՅԻՆ ԱՄՓՈՓՈւՄ-ՊԱՏՈւՄՆԵՐ</vt:lpstr>
      <vt:lpstr>ԼՈւՍԱԲԱՆՄԱՆ ԵՎ ՀՅՈւՐԱՍԻՐՈւԹՅԱՆ ՊԱՏԱՍԽԱՆԱՏՈւՆԵՐ</vt:lpstr>
      <vt:lpstr>ՈՐՊԵՍ ՍՏՈւԳԱՏԵՍԻ ԶԱՐԳԱՑՈւՄ</vt:lpstr>
      <vt:lpstr>ԴՊԻՐՅԱՆ  ՀՈԴՎԱԾ</vt:lpstr>
      <vt:lpstr>ՈՐՊԵՍ ՎԵՐՋԱԲԱՆ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ԿԼՈՐ ՍԵՂԱՆ</dc:title>
  <dc:creator>user</dc:creator>
  <cp:lastModifiedBy>Пользователь Windows</cp:lastModifiedBy>
  <cp:revision>23</cp:revision>
  <dcterms:created xsi:type="dcterms:W3CDTF">2021-05-09T07:24:09Z</dcterms:created>
  <dcterms:modified xsi:type="dcterms:W3CDTF">2021-09-22T15:30:45Z</dcterms:modified>
</cp:coreProperties>
</file>