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91" r:id="rId6"/>
    <p:sldId id="261" r:id="rId7"/>
    <p:sldId id="262" r:id="rId8"/>
    <p:sldId id="263" r:id="rId9"/>
    <p:sldId id="265" r:id="rId10"/>
    <p:sldId id="285" r:id="rId11"/>
    <p:sldId id="286" r:id="rId12"/>
    <p:sldId id="287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8" r:id="rId27"/>
    <p:sldId id="290" r:id="rId28"/>
    <p:sldId id="289" r:id="rId29"/>
    <p:sldId id="284" r:id="rId30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629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5682" y="262189"/>
            <a:ext cx="11500635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rgbClr val="24057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623006"/>
            <a:ext cx="557530" cy="875030"/>
          </a:xfrm>
          <a:custGeom>
            <a:avLst/>
            <a:gdLst/>
            <a:ahLst/>
            <a:cxnLst/>
            <a:rect l="l" t="t" r="r" b="b"/>
            <a:pathLst>
              <a:path w="557530" h="875030">
                <a:moveTo>
                  <a:pt x="557531" y="874940"/>
                </a:moveTo>
                <a:lnTo>
                  <a:pt x="0" y="874940"/>
                </a:lnTo>
                <a:lnTo>
                  <a:pt x="0" y="0"/>
                </a:lnTo>
                <a:lnTo>
                  <a:pt x="557531" y="0"/>
                </a:lnTo>
                <a:lnTo>
                  <a:pt x="557531" y="87494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rgbClr val="24057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78095" y="1496529"/>
            <a:ext cx="5133975" cy="4422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F5B79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100" b="1" i="0">
                <a:solidFill>
                  <a:srgbClr val="24057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84819" y="2134849"/>
            <a:ext cx="5622360" cy="1259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0" b="1" i="0">
                <a:solidFill>
                  <a:srgbClr val="24057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3024" y="1683070"/>
            <a:ext cx="12045950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9/21/2021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45466" y="6282520"/>
            <a:ext cx="209550" cy="1733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0">
                <a:solidFill>
                  <a:srgbClr val="957CB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eg"/><Relationship Id="rId4" Type="http://schemas.openxmlformats.org/officeDocument/2006/relationships/hyperlink" Target="http://www.etwinning.net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olorillo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winning.net/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hyperlink" Target="http://www.etwinning.net/" TargetMode="External"/><Relationship Id="rId2" Type="http://schemas.openxmlformats.org/officeDocument/2006/relationships/hyperlink" Target="http://canv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storyjumpe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winning.net/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://voicethread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winning.net/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twinning.net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hinglink.com/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hyperlink" Target="http://www.etwinning.net/" TargetMode="External"/><Relationship Id="rId2" Type="http://schemas.openxmlformats.org/officeDocument/2006/relationships/hyperlink" Target="https://www.youtube.com/watch?v=0Nm36X0VQHM&amp;t=170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twinning.net/" TargetMode="External"/><Relationship Id="rId3" Type="http://schemas.openxmlformats.org/officeDocument/2006/relationships/hyperlink" Target="https://www.youtube.com/watch?v=Hkp2-PZSq7I" TargetMode="External"/><Relationship Id="rId7" Type="http://schemas.openxmlformats.org/officeDocument/2006/relationships/image" Target="../media/image51.jpeg"/><Relationship Id="rId2" Type="http://schemas.openxmlformats.org/officeDocument/2006/relationships/hyperlink" Target="https://www.youtube.com/watch?v=zHO7f1piumc&amp;t=14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hyperlink" Target="https://www.youtube.com/watch?v=Gzzfj7z4-k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4wv1Ij4TfTQ&amp;t=128s" TargetMode="External"/><Relationship Id="rId4" Type="http://schemas.openxmlformats.org/officeDocument/2006/relationships/hyperlink" Target="http://www.etwinning.net/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twinning.net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lorrilo.com/" TargetMode="Externa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toryjumper.com/" TargetMode="External"/><Relationship Id="rId4" Type="http://schemas.openxmlformats.org/officeDocument/2006/relationships/hyperlink" Target="http://www.etwinning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s://www.surveylegend.com/?source=public-analyt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twinning.net/" TargetMode="Externa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docs.google.com/forms/d/e/1FAIpQLSedfEAngZ4qdqLc-_uJ0cvqMPnaYUzqbiLXRGBp2mFAYZjFLw/view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twinning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docs.google.com/forms/d/e/1FAIpQLSfF8qcJGe3LhyqvHnoF1aAGiqVZtd4etvC7SAviZS1xmByA7w/viewfor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twinning.ne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twinning.net/" TargetMode="Externa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JBVP0lbuR8" TargetMode="External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M-23sm9l0w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hyperlink" Target="http://www.etwinning.net/" TargetMode="Externa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winning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twinning.net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etwinning.net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0" y="533400"/>
            <a:ext cx="4520565" cy="117475"/>
          </a:xfrm>
          <a:custGeom>
            <a:avLst/>
            <a:gdLst/>
            <a:ahLst/>
            <a:cxnLst/>
            <a:rect l="l" t="t" r="r" b="b"/>
            <a:pathLst>
              <a:path w="4520565" h="117475">
                <a:moveTo>
                  <a:pt x="4520513" y="116962"/>
                </a:moveTo>
                <a:lnTo>
                  <a:pt x="0" y="116962"/>
                </a:lnTo>
                <a:lnTo>
                  <a:pt x="0" y="0"/>
                </a:lnTo>
                <a:lnTo>
                  <a:pt x="4520513" y="0"/>
                </a:lnTo>
                <a:lnTo>
                  <a:pt x="4520513" y="116962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48800" y="4876800"/>
            <a:ext cx="2641027" cy="10171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6095999"/>
            <a:ext cx="1905000" cy="3648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625236"/>
            <a:ext cx="12192000" cy="233045"/>
          </a:xfrm>
          <a:custGeom>
            <a:avLst/>
            <a:gdLst/>
            <a:ahLst/>
            <a:cxnLst/>
            <a:rect l="l" t="t" r="r" b="b"/>
            <a:pathLst>
              <a:path w="12192000" h="233045">
                <a:moveTo>
                  <a:pt x="0" y="0"/>
                </a:moveTo>
                <a:lnTo>
                  <a:pt x="12191975" y="0"/>
                </a:lnTo>
                <a:lnTo>
                  <a:pt x="12191975" y="232749"/>
                </a:lnTo>
                <a:lnTo>
                  <a:pt x="0" y="232749"/>
                </a:lnTo>
                <a:lnTo>
                  <a:pt x="0" y="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53600" y="6248400"/>
            <a:ext cx="17560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1287" y="4632204"/>
            <a:ext cx="433578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000" b="1" spc="-10" dirty="0" smtClean="0">
                <a:solidFill>
                  <a:srgbClr val="0000FF"/>
                </a:solidFill>
                <a:latin typeface="Sylfaen" pitchFamily="18" charset="0"/>
                <a:cs typeface="Times New Roman"/>
              </a:rPr>
              <a:t>Զբաղված միջատներ իմ պայուսակում</a:t>
            </a:r>
            <a:endParaRPr sz="3000" dirty="0">
              <a:latin typeface="Sylfaen" pitchFamily="18" charset="0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170866" y="6268012"/>
            <a:ext cx="92075" cy="18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50" b="1" dirty="0">
                <a:solidFill>
                  <a:srgbClr val="957CB6"/>
                </a:solidFill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762000"/>
            <a:ext cx="5334000" cy="3657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7964561" y="5867400"/>
            <a:ext cx="422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sz="2000" b="1" dirty="0" smtClean="0">
                <a:solidFill>
                  <a:schemeClr val="tx2"/>
                </a:solidFill>
                <a:latin typeface="Sylfaen" pitchFamily="18" charset="0"/>
              </a:rPr>
              <a:t>Իթվինինգ նախագծային ուսուցում</a:t>
            </a:r>
            <a:endParaRPr lang="en-US" sz="2000" b="1" dirty="0">
              <a:solidFill>
                <a:schemeClr val="tx2"/>
              </a:solidFill>
              <a:latin typeface="Sylfae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3581400"/>
            <a:ext cx="5715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y-AM" dirty="0" smtClean="0">
                <a:solidFill>
                  <a:srgbClr val="0070C0"/>
                </a:solidFill>
                <a:latin typeface="Sylfaen" pitchFamily="18" charset="0"/>
              </a:rPr>
              <a:t>Ուսուցիչ՝ </a:t>
            </a:r>
            <a:r>
              <a:rPr lang="hy-AM" b="1" dirty="0" smtClean="0">
                <a:solidFill>
                  <a:srgbClr val="0070C0"/>
                </a:solidFill>
                <a:latin typeface="Sylfaen" pitchFamily="18" charset="0"/>
              </a:rPr>
              <a:t>Սոնա Ադամյան</a:t>
            </a:r>
          </a:p>
          <a:p>
            <a:r>
              <a:rPr lang="hy-AM" dirty="0" smtClean="0">
                <a:solidFill>
                  <a:srgbClr val="0070C0"/>
                </a:solidFill>
                <a:latin typeface="Sylfaen" pitchFamily="18" charset="0"/>
              </a:rPr>
              <a:t>Մանկական </a:t>
            </a:r>
            <a:r>
              <a:rPr lang="hy-AM" dirty="0" smtClean="0">
                <a:solidFill>
                  <a:srgbClr val="0070C0"/>
                </a:solidFill>
                <a:latin typeface="Sylfaen" pitchFamily="18" charset="0"/>
              </a:rPr>
              <a:t>զարգացման կենտրոն՝ </a:t>
            </a:r>
            <a:r>
              <a:rPr lang="hy-AM" b="1" dirty="0" smtClean="0">
                <a:solidFill>
                  <a:srgbClr val="0070C0"/>
                </a:solidFill>
                <a:latin typeface="Sylfaen" pitchFamily="18" charset="0"/>
              </a:rPr>
              <a:t>“Իմ Այբուբեն”</a:t>
            </a:r>
            <a:endParaRPr lang="en-US" b="1" dirty="0">
              <a:solidFill>
                <a:srgbClr val="0070C0"/>
              </a:solidFill>
              <a:latin typeface="Sylfaen" pitchFamily="18" charset="0"/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486400" y="368468"/>
            <a:ext cx="6705600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Տարվա լավագույնները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 մրցույթ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y-AM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Times New Roman" pitchFamily="18" charset="0"/>
              </a:rPr>
              <a:t>Նախադպրոցական ուսումնական հաստատության մանկավարժական լավագույն ծրագիր </a:t>
            </a:r>
            <a:endParaRPr kumimoji="0" lang="hy-AM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3006"/>
            <a:ext cx="557530" cy="875030"/>
          </a:xfrm>
          <a:custGeom>
            <a:avLst/>
            <a:gdLst/>
            <a:ahLst/>
            <a:cxnLst/>
            <a:rect l="l" t="t" r="r" b="b"/>
            <a:pathLst>
              <a:path w="557530" h="875030">
                <a:moveTo>
                  <a:pt x="557531" y="874940"/>
                </a:moveTo>
                <a:lnTo>
                  <a:pt x="0" y="874940"/>
                </a:lnTo>
                <a:lnTo>
                  <a:pt x="0" y="0"/>
                </a:lnTo>
                <a:lnTo>
                  <a:pt x="557531" y="0"/>
                </a:lnTo>
                <a:lnTo>
                  <a:pt x="557531" y="87494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8602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5" dirty="0" smtClean="0">
                <a:latin typeface="Sylfaen" pitchFamily="18" charset="0"/>
              </a:rPr>
              <a:t>Հաղորդակցությունը </a:t>
            </a:r>
            <a:r>
              <a:rPr lang="hy-AM" sz="3200" b="0" spc="-5" dirty="0" smtClean="0">
                <a:latin typeface="Sylfaen" pitchFamily="18" charset="0"/>
              </a:rPr>
              <a:t>երեխաների</a:t>
            </a:r>
            <a:r>
              <a:rPr sz="3200" b="0" spc="-5" dirty="0" smtClean="0">
                <a:latin typeface="Sylfaen" pitchFamily="18" charset="0"/>
              </a:rPr>
              <a:t> միջև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990600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/>
            <a:r>
              <a:rPr lang="hy-AM" sz="2800" b="1" dirty="0" smtClean="0">
                <a:latin typeface="Sylfaen" pitchFamily="18" charset="0"/>
                <a:cs typeface="Arial"/>
              </a:rPr>
              <a:t>1․ Օնլայն հանդիպումներ տեսազանգով</a:t>
            </a:r>
            <a:endParaRPr sz="2800" dirty="0">
              <a:latin typeface="Sylfaen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10</a:t>
            </a:fld>
            <a:endParaRPr dirty="0"/>
          </a:p>
        </p:txBody>
      </p:sp>
      <p:grpSp>
        <p:nvGrpSpPr>
          <p:cNvPr id="11" name="object 2"/>
          <p:cNvGrpSpPr/>
          <p:nvPr/>
        </p:nvGrpSpPr>
        <p:grpSpPr>
          <a:xfrm>
            <a:off x="-762000" y="2057400"/>
            <a:ext cx="8915400" cy="3048000"/>
            <a:chOff x="0" y="2976544"/>
            <a:chExt cx="12192000" cy="3108325"/>
          </a:xfrm>
        </p:grpSpPr>
        <p:sp>
          <p:nvSpPr>
            <p:cNvPr id="12" name="object 3"/>
            <p:cNvSpPr/>
            <p:nvPr/>
          </p:nvSpPr>
          <p:spPr>
            <a:xfrm>
              <a:off x="6503412" y="2976544"/>
              <a:ext cx="4021691" cy="301624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4"/>
            <p:cNvSpPr/>
            <p:nvPr/>
          </p:nvSpPr>
          <p:spPr>
            <a:xfrm>
              <a:off x="1677471" y="2976544"/>
              <a:ext cx="4021641" cy="3016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Picture 9" descr="20190507_1401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2133600"/>
            <a:ext cx="4724400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3006"/>
            <a:ext cx="557530" cy="875030"/>
          </a:xfrm>
          <a:custGeom>
            <a:avLst/>
            <a:gdLst/>
            <a:ahLst/>
            <a:cxnLst/>
            <a:rect l="l" t="t" r="r" b="b"/>
            <a:pathLst>
              <a:path w="557530" h="875030">
                <a:moveTo>
                  <a:pt x="557531" y="874940"/>
                </a:moveTo>
                <a:lnTo>
                  <a:pt x="0" y="874940"/>
                </a:lnTo>
                <a:lnTo>
                  <a:pt x="0" y="0"/>
                </a:lnTo>
                <a:lnTo>
                  <a:pt x="557531" y="0"/>
                </a:lnTo>
                <a:lnTo>
                  <a:pt x="557531" y="87494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8602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5" dirty="0" smtClean="0">
                <a:latin typeface="Sylfaen" pitchFamily="18" charset="0"/>
              </a:rPr>
              <a:t>Հաղորդակցությունը </a:t>
            </a:r>
            <a:r>
              <a:rPr lang="hy-AM" sz="3200" b="0" spc="-5" dirty="0" smtClean="0">
                <a:latin typeface="Sylfaen" pitchFamily="18" charset="0"/>
              </a:rPr>
              <a:t>երեխաների</a:t>
            </a:r>
            <a:r>
              <a:rPr sz="3200" b="0" spc="-5" dirty="0" smtClean="0">
                <a:latin typeface="Sylfaen" pitchFamily="18" charset="0"/>
              </a:rPr>
              <a:t> միջև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990600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/>
            <a:r>
              <a:rPr lang="hy-AM" sz="2800" b="1" dirty="0" smtClean="0">
                <a:latin typeface="Sylfaen" pitchFamily="18" charset="0"/>
                <a:cs typeface="Arial"/>
              </a:rPr>
              <a:t>2․ Նամակների և բացիկների փոխանակում</a:t>
            </a:r>
            <a:endParaRPr sz="2800" dirty="0">
              <a:latin typeface="Sylfaen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11</a:t>
            </a:fld>
            <a:endParaRPr dirty="0"/>
          </a:p>
        </p:txBody>
      </p:sp>
      <p:grpSp>
        <p:nvGrpSpPr>
          <p:cNvPr id="10" name="object 4"/>
          <p:cNvGrpSpPr/>
          <p:nvPr/>
        </p:nvGrpSpPr>
        <p:grpSpPr>
          <a:xfrm>
            <a:off x="152400" y="1905000"/>
            <a:ext cx="8352307" cy="2937322"/>
            <a:chOff x="1160297" y="1279972"/>
            <a:chExt cx="10621010" cy="4705350"/>
          </a:xfrm>
        </p:grpSpPr>
        <p:sp>
          <p:nvSpPr>
            <p:cNvPr id="11" name="object 5"/>
            <p:cNvSpPr/>
            <p:nvPr/>
          </p:nvSpPr>
          <p:spPr>
            <a:xfrm>
              <a:off x="6049787" y="1279972"/>
              <a:ext cx="5731463" cy="429804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6"/>
            <p:cNvSpPr/>
            <p:nvPr/>
          </p:nvSpPr>
          <p:spPr>
            <a:xfrm>
              <a:off x="1160297" y="2317745"/>
              <a:ext cx="4889490" cy="366711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Picture 11" descr="56645693_607864959719973_6712143957834334208_n.jpg"/>
          <p:cNvPicPr>
            <a:picLocks noChangeAspect="1"/>
          </p:cNvPicPr>
          <p:nvPr/>
        </p:nvPicPr>
        <p:blipFill>
          <a:blip r:embed="rId5" cstate="print"/>
          <a:srcRect t="17778" b="16667"/>
          <a:stretch>
            <a:fillRect/>
          </a:stretch>
        </p:blipFill>
        <p:spPr>
          <a:xfrm>
            <a:off x="8458200" y="381000"/>
            <a:ext cx="2604407" cy="3051405"/>
          </a:xfrm>
          <a:prstGeom prst="rect">
            <a:avLst/>
          </a:prstGeom>
        </p:spPr>
      </p:pic>
      <p:pic>
        <p:nvPicPr>
          <p:cNvPr id="13" name="Picture 12" descr="56321847_665246630612338_2611528914140397568_n.jpg"/>
          <p:cNvPicPr>
            <a:picLocks noChangeAspect="1"/>
          </p:cNvPicPr>
          <p:nvPr/>
        </p:nvPicPr>
        <p:blipFill>
          <a:blip r:embed="rId6" cstate="print"/>
          <a:srcRect t="8889" b="14444"/>
          <a:stretch>
            <a:fillRect/>
          </a:stretch>
        </p:blipFill>
        <p:spPr>
          <a:xfrm>
            <a:off x="9968593" y="3048000"/>
            <a:ext cx="2223407" cy="30465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3006"/>
            <a:ext cx="557530" cy="875030"/>
          </a:xfrm>
          <a:custGeom>
            <a:avLst/>
            <a:gdLst/>
            <a:ahLst/>
            <a:cxnLst/>
            <a:rect l="l" t="t" r="r" b="b"/>
            <a:pathLst>
              <a:path w="557530" h="875030">
                <a:moveTo>
                  <a:pt x="557531" y="874940"/>
                </a:moveTo>
                <a:lnTo>
                  <a:pt x="0" y="874940"/>
                </a:lnTo>
                <a:lnTo>
                  <a:pt x="0" y="0"/>
                </a:lnTo>
                <a:lnTo>
                  <a:pt x="557531" y="0"/>
                </a:lnTo>
                <a:lnTo>
                  <a:pt x="557531" y="87494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8602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5" dirty="0" smtClean="0">
                <a:latin typeface="Sylfaen" pitchFamily="18" charset="0"/>
              </a:rPr>
              <a:t>Հաղորդակցությունը </a:t>
            </a:r>
            <a:r>
              <a:rPr lang="hy-AM" sz="3200" b="0" spc="-5" dirty="0" smtClean="0">
                <a:latin typeface="Sylfaen" pitchFamily="18" charset="0"/>
              </a:rPr>
              <a:t>երեխաների</a:t>
            </a:r>
            <a:r>
              <a:rPr sz="3200" b="0" spc="-5" dirty="0" smtClean="0">
                <a:latin typeface="Sylfaen" pitchFamily="18" charset="0"/>
              </a:rPr>
              <a:t> միջև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990600"/>
            <a:ext cx="822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/>
            <a:r>
              <a:rPr lang="hy-AM" sz="2800" b="1" dirty="0" smtClean="0">
                <a:latin typeface="Sylfaen" pitchFamily="18" charset="0"/>
                <a:cs typeface="Arial"/>
              </a:rPr>
              <a:t>3․ Օնլայն գործիքներ</a:t>
            </a:r>
            <a:endParaRPr sz="2800" dirty="0">
              <a:latin typeface="Sylfaen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12</a:t>
            </a:fld>
            <a:endParaRPr dirty="0"/>
          </a:p>
        </p:txBody>
      </p:sp>
      <p:sp>
        <p:nvSpPr>
          <p:cNvPr id="10" name="object 5"/>
          <p:cNvSpPr/>
          <p:nvPr/>
        </p:nvSpPr>
        <p:spPr>
          <a:xfrm>
            <a:off x="6387079" y="923123"/>
            <a:ext cx="4995272" cy="5011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"/>
          <p:cNvSpPr txBox="1"/>
          <p:nvPr/>
        </p:nvSpPr>
        <p:spPr>
          <a:xfrm>
            <a:off x="-609600" y="1752600"/>
            <a:ext cx="5791200" cy="3359894"/>
          </a:xfrm>
          <a:prstGeom prst="rect">
            <a:avLst/>
          </a:prstGeom>
        </p:spPr>
        <p:txBody>
          <a:bodyPr vert="horz" wrap="square" lIns="0" tIns="142240" rIns="0" bIns="0" rtlCol="0">
            <a:spAutoFit/>
          </a:bodyPr>
          <a:lstStyle/>
          <a:p>
            <a:pPr marL="1900555" lvl="1" indent="-262890">
              <a:lnSpc>
                <a:spcPct val="100000"/>
              </a:lnSpc>
              <a:spcBef>
                <a:spcPts val="1020"/>
              </a:spcBef>
              <a:buChar char="&gt;"/>
              <a:tabLst>
                <a:tab pos="1901189" algn="l"/>
              </a:tabLst>
            </a:pPr>
            <a:r>
              <a:rPr sz="2400" b="1" spc="-5" dirty="0" smtClean="0">
                <a:solidFill>
                  <a:srgbClr val="2F5B79"/>
                </a:solidFill>
                <a:latin typeface="Sylfaen" pitchFamily="18" charset="0"/>
                <a:cs typeface="Arial"/>
              </a:rPr>
              <a:t>Voicethread</a:t>
            </a:r>
            <a:endParaRPr sz="2400" b="1" dirty="0">
              <a:latin typeface="Sylfaen" pitchFamily="18" charset="0"/>
              <a:cs typeface="Arial"/>
            </a:endParaRPr>
          </a:p>
          <a:p>
            <a:pPr marL="1638300" marR="5080" lvl="1">
              <a:lnSpc>
                <a:spcPct val="135400"/>
              </a:lnSpc>
              <a:buChar char="&gt;"/>
              <a:tabLst>
                <a:tab pos="1901189" algn="l"/>
              </a:tabLst>
            </a:pPr>
            <a:r>
              <a:rPr lang="hy-AM" sz="2000" dirty="0" smtClean="0">
                <a:solidFill>
                  <a:srgbClr val="2F5B79"/>
                </a:solidFill>
                <a:latin typeface="Sylfaen" pitchFamily="18" charset="0"/>
                <a:cs typeface="Arial"/>
              </a:rPr>
              <a:t>Տ</a:t>
            </a:r>
            <a:r>
              <a:rPr sz="2000" dirty="0" smtClean="0">
                <a:solidFill>
                  <a:srgbClr val="2F5B79"/>
                </a:solidFill>
                <a:latin typeface="Sylfaen" pitchFamily="18" charset="0"/>
                <a:cs typeface="Arial"/>
              </a:rPr>
              <a:t>եսահոլովակների տեղադրում, որտեղ երեխաները կարող են թողնել իրենց մեկնաբանությունները ինչպես ձայնային տարբերակով, այնպես էլ օգտագործելով զանազան պատկերներ /էմոջիներ</a:t>
            </a:r>
            <a:endParaRPr sz="2000" dirty="0">
              <a:latin typeface="Sylfaen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2400" y="276792"/>
            <a:ext cx="4648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 smtClean="0">
                <a:latin typeface="Sylfaen" pitchFamily="18" charset="0"/>
              </a:rPr>
              <a:t>Համագործակցություն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1497904"/>
            <a:ext cx="4879976" cy="1066959"/>
          </a:xfrm>
          <a:prstGeom prst="rect">
            <a:avLst/>
          </a:prstGeom>
        </p:spPr>
        <p:txBody>
          <a:bodyPr vert="horz" wrap="square" lIns="0" tIns="1219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Նախագծի լոգոյի ստեղծում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2800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http://colorillo.com/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2599" y="3144118"/>
            <a:ext cx="3312943" cy="2675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457007" y="780773"/>
            <a:ext cx="3734967" cy="3734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74314" y="146324"/>
            <a:ext cx="3080843" cy="56733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6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13</a:t>
            </a:fld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24" y="1503989"/>
            <a:ext cx="4270376" cy="992579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Օրացույցի ստեղծում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Times New Roman"/>
                <a:cs typeface="Times New Roman"/>
                <a:hlinkClick r:id="rId2"/>
              </a:rPr>
              <a:t>http://canva.com/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299" y="2975168"/>
            <a:ext cx="3701442" cy="2734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857232" y="751148"/>
            <a:ext cx="3135630" cy="5106670"/>
            <a:chOff x="8857232" y="751148"/>
            <a:chExt cx="3135630" cy="5106670"/>
          </a:xfrm>
        </p:grpSpPr>
        <p:sp>
          <p:nvSpPr>
            <p:cNvPr id="7" name="object 7"/>
            <p:cNvSpPr/>
            <p:nvPr/>
          </p:nvSpPr>
          <p:spPr>
            <a:xfrm>
              <a:off x="8857232" y="751148"/>
              <a:ext cx="3135068" cy="2224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54107" y="2975168"/>
              <a:ext cx="2941319" cy="28821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550065" y="132599"/>
            <a:ext cx="4220291" cy="5726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7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14</a:t>
            </a:fld>
            <a:endParaRPr dirty="0"/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0" y="609600"/>
            <a:ext cx="4648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240570"/>
                </a:solidFill>
                <a:effectLst/>
                <a:uLnTx/>
                <a:uFillTx/>
                <a:latin typeface="Sylfaen" pitchFamily="18" charset="0"/>
                <a:ea typeface="+mj-ea"/>
                <a:cs typeface="Times New Roman"/>
              </a:rPr>
              <a:t>Համագործակցություն</a:t>
            </a:r>
            <a:endParaRPr kumimoji="0" lang="hy-AM" sz="3200" b="1" i="0" u="none" strike="noStrike" kern="0" cap="none" spc="0" normalizeH="0" baseline="0" noProof="0" dirty="0">
              <a:ln>
                <a:noFill/>
              </a:ln>
              <a:solidFill>
                <a:srgbClr val="240570"/>
              </a:solidFill>
              <a:effectLst/>
              <a:uLnTx/>
              <a:uFillTx/>
              <a:latin typeface="Sylfaen" pitchFamily="18" charset="0"/>
              <a:ea typeface="+mj-ea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9524" y="1672819"/>
            <a:ext cx="3802876" cy="992579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Պատմության ստեղծում</a:t>
            </a:r>
            <a:endParaRPr sz="25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Times New Roman"/>
                <a:cs typeface="Times New Roman"/>
                <a:hlinkClick r:id="rId2"/>
              </a:rPr>
              <a:t>http://storyjumper.com/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3048000"/>
            <a:ext cx="5791200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21231" y="2081620"/>
            <a:ext cx="2870744" cy="3710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05738" y="277274"/>
            <a:ext cx="3713867" cy="4370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6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15</a:t>
            </a:fld>
            <a:endParaRPr dirty="0"/>
          </a:p>
        </p:txBody>
      </p:sp>
      <p:sp>
        <p:nvSpPr>
          <p:cNvPr id="11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4648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 smtClean="0">
                <a:latin typeface="Sylfaen" pitchFamily="18" charset="0"/>
              </a:rPr>
              <a:t>Համագործակցություն</a:t>
            </a:r>
            <a:endParaRPr sz="3200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6499" y="228600"/>
            <a:ext cx="11756668" cy="5778344"/>
            <a:chOff x="226499" y="228600"/>
            <a:chExt cx="11756668" cy="5778344"/>
          </a:xfrm>
        </p:grpSpPr>
        <p:sp>
          <p:nvSpPr>
            <p:cNvPr id="3" name="object 3"/>
            <p:cNvSpPr/>
            <p:nvPr/>
          </p:nvSpPr>
          <p:spPr>
            <a:xfrm>
              <a:off x="226499" y="2764169"/>
              <a:ext cx="3101918" cy="320741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77200" y="228600"/>
              <a:ext cx="3905967" cy="28065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724400" y="381000"/>
              <a:ext cx="3192285" cy="526118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34400" y="3200400"/>
              <a:ext cx="3352800" cy="28065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6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16</a:t>
            </a:fld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50186" y="1520882"/>
            <a:ext cx="4750414" cy="922688"/>
          </a:xfrm>
          <a:prstGeom prst="rect">
            <a:avLst/>
          </a:prstGeom>
        </p:spPr>
        <p:txBody>
          <a:bodyPr vert="horz" wrap="square" lIns="0" tIns="1949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35"/>
              </a:spcBef>
            </a:pPr>
            <a:r>
              <a:rPr b="1" spc="-10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Հանելուկների ստեղծում  միջատների մասին</a:t>
            </a:r>
            <a:endParaRPr dirty="0">
              <a:latin typeface="Sylfaen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60"/>
              </a:spcBef>
            </a:pPr>
            <a:r>
              <a:rPr sz="2000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Sylfaen" pitchFamily="18" charset="0"/>
                <a:cs typeface="Times New Roman"/>
                <a:hlinkClick r:id="rId7"/>
              </a:rPr>
              <a:t>http://voicethread.com/</a:t>
            </a:r>
            <a:endParaRPr sz="2000" dirty="0">
              <a:latin typeface="Sylfaen" pitchFamily="18" charset="0"/>
              <a:cs typeface="Times New Roman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0" y="533400"/>
            <a:ext cx="4648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y-AM" sz="3200" b="1" i="0" u="none" strike="noStrike" kern="0" cap="none" spc="-5" normalizeH="0" baseline="0" noProof="0" dirty="0" smtClean="0">
                <a:ln>
                  <a:noFill/>
                </a:ln>
                <a:solidFill>
                  <a:srgbClr val="240570"/>
                </a:solidFill>
                <a:effectLst/>
                <a:uLnTx/>
                <a:uFillTx/>
                <a:latin typeface="Sylfaen" pitchFamily="18" charset="0"/>
                <a:ea typeface="+mj-ea"/>
                <a:cs typeface="Times New Roman"/>
              </a:rPr>
              <a:t>Համագործակցություն</a:t>
            </a:r>
            <a:endParaRPr kumimoji="0" lang="hy-AM" sz="3200" b="1" i="0" u="none" strike="noStrike" kern="0" cap="none" spc="0" normalizeH="0" baseline="0" noProof="0" dirty="0">
              <a:ln>
                <a:noFill/>
              </a:ln>
              <a:solidFill>
                <a:srgbClr val="240570"/>
              </a:solidFill>
              <a:effectLst/>
              <a:uLnTx/>
              <a:uFillTx/>
              <a:latin typeface="Sylfaen" pitchFamily="18" charset="0"/>
              <a:ea typeface="+mj-ea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992310" y="102098"/>
            <a:ext cx="5199689" cy="3098301"/>
            <a:chOff x="6992311" y="102099"/>
            <a:chExt cx="4789170" cy="3023870"/>
          </a:xfrm>
        </p:grpSpPr>
        <p:sp>
          <p:nvSpPr>
            <p:cNvPr id="4" name="object 4"/>
            <p:cNvSpPr/>
            <p:nvPr/>
          </p:nvSpPr>
          <p:spPr>
            <a:xfrm>
              <a:off x="11060153" y="207970"/>
              <a:ext cx="721016" cy="494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92311" y="102099"/>
              <a:ext cx="4156991" cy="30232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3295843"/>
            <a:ext cx="12573000" cy="2876357"/>
            <a:chOff x="0" y="3295843"/>
            <a:chExt cx="12192000" cy="2789555"/>
          </a:xfrm>
        </p:grpSpPr>
        <p:sp>
          <p:nvSpPr>
            <p:cNvPr id="7" name="object 7"/>
            <p:cNvSpPr/>
            <p:nvPr/>
          </p:nvSpPr>
          <p:spPr>
            <a:xfrm>
              <a:off x="0" y="6009462"/>
              <a:ext cx="12192000" cy="75565"/>
            </a:xfrm>
            <a:custGeom>
              <a:avLst/>
              <a:gdLst/>
              <a:ahLst/>
              <a:cxnLst/>
              <a:rect l="l" t="t" r="r" b="b"/>
              <a:pathLst>
                <a:path w="12192000" h="75564">
                  <a:moveTo>
                    <a:pt x="12191975" y="75399"/>
                  </a:moveTo>
                  <a:lnTo>
                    <a:pt x="0" y="75399"/>
                  </a:lnTo>
                  <a:lnTo>
                    <a:pt x="0" y="0"/>
                  </a:lnTo>
                  <a:lnTo>
                    <a:pt x="12191975" y="0"/>
                  </a:lnTo>
                  <a:lnTo>
                    <a:pt x="12191975" y="75399"/>
                  </a:lnTo>
                  <a:close/>
                </a:path>
              </a:pathLst>
            </a:custGeom>
            <a:solidFill>
              <a:srgbClr val="2A28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992311" y="3295843"/>
              <a:ext cx="4156991" cy="271809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59524" y="1672819"/>
            <a:ext cx="6546076" cy="915635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000" b="1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Ուսումնասիրություններ մեր այգում՝ միջատների մասին</a:t>
            </a:r>
            <a:endParaRPr sz="2000" dirty="0">
              <a:latin typeface="Sylfaen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Sylfaen" pitchFamily="18" charset="0"/>
                <a:cs typeface="Times New Roman"/>
                <a:hlinkClick r:id="rId6"/>
              </a:rPr>
              <a:t>http://thinglink.com/</a:t>
            </a:r>
            <a:endParaRPr sz="2000" dirty="0">
              <a:latin typeface="Sylfaen" pitchFamily="18" charset="0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80574" y="2954944"/>
            <a:ext cx="6144026" cy="29124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8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17</a:t>
            </a:fld>
            <a:endParaRPr dirty="0"/>
          </a:p>
        </p:txBody>
      </p:sp>
      <p:sp>
        <p:nvSpPr>
          <p:cNvPr id="16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4648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 smtClean="0">
                <a:latin typeface="Sylfaen" pitchFamily="18" charset="0"/>
              </a:rPr>
              <a:t>Համագործակցություն</a:t>
            </a:r>
            <a:endParaRPr sz="3200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28600"/>
            <a:ext cx="7778115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800" b="1" spc="-10" dirty="0" smtClean="0">
                <a:solidFill>
                  <a:srgbClr val="240570"/>
                </a:solidFill>
                <a:latin typeface="Sylfaen" pitchFamily="18" charset="0"/>
                <a:cs typeface="Times New Roman"/>
              </a:rPr>
              <a:t>Միջատների ուսումնասիրություններ նախակրթարանների այգում</a:t>
            </a:r>
            <a:endParaRPr sz="2800" dirty="0">
              <a:latin typeface="Sylfaen" pitchFamily="18" charset="0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026" y="1533114"/>
            <a:ext cx="83077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https://www.youtube.com/watch?v=0Nm36X0VQHM&amp;t=170s</a:t>
            </a:r>
            <a:endParaRPr sz="2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149" y="2395620"/>
            <a:ext cx="4792890" cy="2773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1" y="838200"/>
            <a:ext cx="3810000" cy="24592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29200" y="2743200"/>
            <a:ext cx="3075043" cy="21723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077200" y="3869592"/>
            <a:ext cx="3991774" cy="1921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7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18</a:t>
            </a:fld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6795819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 smtClean="0">
                <a:latin typeface="Sylfaen" pitchFamily="18" charset="0"/>
              </a:rPr>
              <a:t>Որտե՞ղ են բնակվում միջատները</a:t>
            </a:r>
            <a:endParaRPr sz="28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35332" y="1365191"/>
            <a:ext cx="3345179" cy="131445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</a:pPr>
            <a:r>
              <a:rPr sz="2600" b="1" spc="-5" dirty="0" smtClean="0">
                <a:latin typeface="Times New Roman"/>
                <a:cs typeface="Times New Roman"/>
              </a:rPr>
              <a:t>Հայաստանի թիմ</a:t>
            </a:r>
            <a:endParaRPr sz="26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899"/>
              </a:lnSpc>
              <a:spcBef>
                <a:spcPts val="1015"/>
              </a:spcBef>
            </a:pPr>
            <a:r>
              <a:rPr sz="19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https://www.youtube.com/wa </a:t>
            </a:r>
            <a:r>
              <a:rPr sz="1900" b="1" spc="-5" dirty="0">
                <a:solidFill>
                  <a:srgbClr val="00AAB6"/>
                </a:solidFill>
                <a:latin typeface="Arial"/>
                <a:cs typeface="Arial"/>
              </a:rPr>
              <a:t> </a:t>
            </a:r>
            <a:r>
              <a:rPr sz="1900" b="1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tch?v=zHO7f1piumc&amp;t=14s</a:t>
            </a:r>
            <a:endParaRPr sz="19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187" y="1658057"/>
            <a:ext cx="3546475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z="2400" b="1" spc="-5" dirty="0" smtClean="0">
                <a:latin typeface="Times New Roman"/>
                <a:cs typeface="Times New Roman"/>
              </a:rPr>
              <a:t>Իսպանիայի թիմ </a:t>
            </a:r>
            <a:r>
              <a:rPr sz="2100" b="1" u="heavy" spc="-5" dirty="0" smtClean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3"/>
              </a:rPr>
              <a:t>https</a:t>
            </a: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3"/>
              </a:rPr>
              <a:t>://www.youtube.com/w </a:t>
            </a:r>
            <a:r>
              <a:rPr sz="2100" b="1" spc="-5" dirty="0">
                <a:solidFill>
                  <a:srgbClr val="00AAB6"/>
                </a:solidFill>
                <a:latin typeface="Arial"/>
                <a:cs typeface="Arial"/>
              </a:rPr>
              <a:t> </a:t>
            </a: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3"/>
              </a:rPr>
              <a:t>atch?v=Hkp2-PZSq7I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61084" y="1402607"/>
            <a:ext cx="342611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 smtClean="0">
                <a:latin typeface="Times New Roman"/>
                <a:cs typeface="Times New Roman"/>
              </a:rPr>
              <a:t>Լեհաստանի թիմ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61085" y="1766080"/>
            <a:ext cx="378332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4"/>
              </a:rPr>
              <a:t>https://www.youtube.com/wat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61085" y="2089929"/>
            <a:ext cx="19418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4"/>
              </a:rPr>
              <a:t>?v=Gzzfj7z4-k4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08432" y="2768769"/>
            <a:ext cx="2589394" cy="30243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31915" y="2917669"/>
            <a:ext cx="2971994" cy="30243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8471" y="3194718"/>
            <a:ext cx="3400495" cy="2598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8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609600"/>
            <a:ext cx="610554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20060" algn="l"/>
              </a:tabLst>
            </a:pPr>
            <a:r>
              <a:rPr sz="3600" b="1" spc="-10" dirty="0" smtClean="0">
                <a:solidFill>
                  <a:srgbClr val="240570"/>
                </a:solidFill>
                <a:latin typeface="Sylfaen" pitchFamily="18" charset="0"/>
                <a:cs typeface="Times New Roman"/>
              </a:rPr>
              <a:t>Նախագծի տեսահոլովակը</a:t>
            </a:r>
            <a:endParaRPr sz="3600" dirty="0">
              <a:latin typeface="Sylfaen" pitchFamily="18" charset="0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91400" y="1219200"/>
            <a:ext cx="4542250" cy="411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34200" y="152401"/>
            <a:ext cx="1066800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45466" y="6282520"/>
            <a:ext cx="142875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sz="1050" b="1" dirty="0">
                <a:solidFill>
                  <a:srgbClr val="957CB6"/>
                </a:solidFill>
                <a:latin typeface="Times New Roman"/>
                <a:cs typeface="Times New Roman"/>
              </a:rPr>
              <a:pPr marL="38100">
                <a:lnSpc>
                  <a:spcPts val="1245"/>
                </a:lnSpc>
              </a:pPr>
              <a:t>2</a:t>
            </a:fld>
            <a:endParaRPr sz="105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24000"/>
            <a:ext cx="5735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https://www.youtube.com/watch?v=4wv1Ij4TfTQ&amp;t=128s</a:t>
            </a:r>
            <a:r>
              <a:rPr lang="hy-AM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6" cstate="print"/>
          <a:srcRect t="8889" r="36250" b="15556"/>
          <a:stretch>
            <a:fillRect/>
          </a:stretch>
        </p:blipFill>
        <p:spPr bwMode="auto">
          <a:xfrm>
            <a:off x="0" y="1905000"/>
            <a:ext cx="60198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5226839" y="0"/>
            <a:ext cx="6965315" cy="5960745"/>
            <a:chOff x="5226839" y="0"/>
            <a:chExt cx="6965315" cy="5960745"/>
          </a:xfrm>
        </p:grpSpPr>
        <p:sp>
          <p:nvSpPr>
            <p:cNvPr id="4" name="object 4"/>
            <p:cNvSpPr/>
            <p:nvPr/>
          </p:nvSpPr>
          <p:spPr>
            <a:xfrm>
              <a:off x="11060152" y="207970"/>
              <a:ext cx="721016" cy="494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226839" y="23062"/>
              <a:ext cx="3460643" cy="5937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87482" y="0"/>
              <a:ext cx="3504492" cy="59375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444296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5" dirty="0" smtClean="0">
                <a:latin typeface="Sylfaen" pitchFamily="18" charset="0"/>
              </a:rPr>
              <a:t>Համագործակցություն</a:t>
            </a:r>
            <a:endParaRPr sz="2800" dirty="0">
              <a:latin typeface="Sylfaen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24" y="1567319"/>
            <a:ext cx="5032376" cy="1605568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000" b="1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Նկարում ենք  միասին</a:t>
            </a:r>
          </a:p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lang="x-none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“Սոված թրթուռը”/</a:t>
            </a:r>
            <a:r>
              <a:rPr lang="en-US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”The very hungry caterpiller” </a:t>
            </a:r>
            <a:r>
              <a:rPr lang="hy-AM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պատմությունը</a:t>
            </a:r>
            <a:endParaRPr dirty="0">
              <a:latin typeface="Sylfaen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Sylfaen" pitchFamily="18" charset="0"/>
                <a:cs typeface="Times New Roman"/>
                <a:hlinkClick r:id="rId6"/>
              </a:rPr>
              <a:t>http://colorrilo.com/</a:t>
            </a:r>
            <a:endParaRPr dirty="0">
              <a:latin typeface="Sylfaen" pitchFamily="18" charset="0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600" y="3429000"/>
            <a:ext cx="3460643" cy="23115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8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20</a:t>
            </a:fld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309360"/>
            <a:chOff x="0" y="0"/>
            <a:chExt cx="12192000" cy="6309360"/>
          </a:xfrm>
        </p:grpSpPr>
        <p:sp>
          <p:nvSpPr>
            <p:cNvPr id="3" name="object 3"/>
            <p:cNvSpPr/>
            <p:nvPr/>
          </p:nvSpPr>
          <p:spPr>
            <a:xfrm>
              <a:off x="186049" y="2862769"/>
              <a:ext cx="3692742" cy="315729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3415" y="0"/>
              <a:ext cx="6164437" cy="630933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4519168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5" dirty="0" smtClean="0">
                <a:latin typeface="Sylfaen" pitchFamily="18" charset="0"/>
              </a:rPr>
              <a:t>Համագործակցություն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21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73024" y="1567319"/>
            <a:ext cx="4956176" cy="1223412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000" b="1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Քառալեզու բառարանի ստեղծում միջատների  մասին</a:t>
            </a:r>
            <a:endParaRPr sz="2000" dirty="0">
              <a:latin typeface="Sylfaen" pitchFamily="18" charset="0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2000" u="heavy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Sylfaen" pitchFamily="18" charset="0"/>
                <a:cs typeface="Times New Roman"/>
                <a:hlinkClick r:id="rId5"/>
              </a:rPr>
              <a:t>http://storyjumper.com/</a:t>
            </a:r>
            <a:endParaRPr sz="2000" dirty="0">
              <a:latin typeface="Sylfaen" pitchFamily="18" charset="0"/>
              <a:cs typeface="Times New Roma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49949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 smtClean="0">
                <a:latin typeface="Sylfaen" pitchFamily="18" charset="0"/>
              </a:rPr>
              <a:t>Նախագծի գնահատում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1683042"/>
            <a:ext cx="3946525" cy="117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Քվեարկություն</a:t>
            </a: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0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https://www.surveylegend.com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20000" y="914400"/>
            <a:ext cx="4252116" cy="4301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9601" y="1219200"/>
            <a:ext cx="2964634" cy="4047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5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22</a:t>
            </a:fld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24" y="1661944"/>
            <a:ext cx="6181090" cy="13490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Գնահատում երեխաների կողմից</a:t>
            </a: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12700" marR="5080">
              <a:lnSpc>
                <a:spcPts val="2020"/>
              </a:lnSpc>
            </a:pPr>
            <a:r>
              <a:rPr sz="17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https://docs.google.com/forms/d/e/1FAIpQLSedfEAngZ4qdq </a:t>
            </a:r>
            <a:r>
              <a:rPr sz="1700" b="1" spc="-5" dirty="0">
                <a:solidFill>
                  <a:srgbClr val="00AAB6"/>
                </a:solidFill>
                <a:latin typeface="Arial"/>
                <a:cs typeface="Arial"/>
              </a:rPr>
              <a:t> </a:t>
            </a:r>
            <a:r>
              <a:rPr sz="17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Lc-_uJ0cvqMPnaYUzqbiLXRGBp2mFAYZjFLw/viewform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24600" y="762000"/>
            <a:ext cx="5040840" cy="5236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23</a:t>
            </a:fld>
            <a:endParaRPr dirty="0"/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49949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 smtClean="0">
                <a:latin typeface="Sylfaen" pitchFamily="18" charset="0"/>
              </a:rPr>
              <a:t>Նախագծի գնահատում</a:t>
            </a:r>
            <a:endParaRPr sz="3200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024" y="1683070"/>
            <a:ext cx="65938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25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Գնահատում ուսուցիչների կողմից</a:t>
            </a:r>
            <a:endParaRPr sz="25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1200"/>
              </a:lnSpc>
            </a:pP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https://docs.google.com/forms/d/e/1FAIpQLSfF8qcJ </a:t>
            </a:r>
            <a:r>
              <a:rPr sz="2100" b="1" spc="-5" dirty="0">
                <a:solidFill>
                  <a:srgbClr val="00AAB6"/>
                </a:solidFill>
                <a:latin typeface="Arial"/>
                <a:cs typeface="Arial"/>
              </a:rPr>
              <a:t> </a:t>
            </a: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Ge3LhyqvHnoF1aAGiqVZtd4etvC7SAviZS1xmByA7 </a:t>
            </a:r>
            <a:r>
              <a:rPr sz="2100" b="1" spc="-5" dirty="0">
                <a:solidFill>
                  <a:srgbClr val="00AAB6"/>
                </a:solidFill>
                <a:latin typeface="Arial"/>
                <a:cs typeface="Arial"/>
              </a:rPr>
              <a:t> </a:t>
            </a:r>
            <a:r>
              <a:rPr sz="2100" b="1" u="heavy" spc="-5" dirty="0">
                <a:solidFill>
                  <a:srgbClr val="00AAB6"/>
                </a:solidFill>
                <a:uFill>
                  <a:solidFill>
                    <a:srgbClr val="00AAB6"/>
                  </a:solidFill>
                </a:uFill>
                <a:latin typeface="Arial"/>
                <a:cs typeface="Arial"/>
                <a:hlinkClick r:id="rId2"/>
              </a:rPr>
              <a:t>w/viewform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762000"/>
            <a:ext cx="4869640" cy="51662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24</a:t>
            </a:fld>
            <a:endParaRPr dirty="0"/>
          </a:p>
        </p:txBody>
      </p:sp>
      <p:sp>
        <p:nvSpPr>
          <p:cNvPr id="9" name="object 3"/>
          <p:cNvSpPr txBox="1">
            <a:spLocks noGrp="1"/>
          </p:cNvSpPr>
          <p:nvPr>
            <p:ph type="title"/>
          </p:nvPr>
        </p:nvSpPr>
        <p:spPr>
          <a:xfrm>
            <a:off x="0" y="685800"/>
            <a:ext cx="499491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 smtClean="0">
                <a:latin typeface="Sylfaen" pitchFamily="18" charset="0"/>
              </a:rPr>
              <a:t>Նախագծի գնահատում</a:t>
            </a:r>
            <a:endParaRPr sz="3200" dirty="0">
              <a:latin typeface="Sylfae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4800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latin typeface="Sylfaen" pitchFamily="18" charset="0"/>
              </a:rPr>
              <a:t>Նախագծի տարածում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447800"/>
            <a:ext cx="5410200" cy="2959785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356870" indent="-344170">
              <a:lnSpc>
                <a:spcPct val="10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Բաց դռների օր մեր նախակրթարանում</a:t>
            </a:r>
            <a:endParaRPr sz="2000" dirty="0"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15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spc="-5" dirty="0">
                <a:solidFill>
                  <a:srgbClr val="2F5B79"/>
                </a:solidFill>
                <a:latin typeface="Sylfaen" pitchFamily="18" charset="0"/>
                <a:cs typeface="Times New Roman"/>
              </a:rPr>
              <a:t>eTwinning </a:t>
            </a:r>
            <a:r>
              <a:rPr sz="2000" b="1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անկյան ստեղծում</a:t>
            </a:r>
            <a:endParaRPr sz="2000" dirty="0"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153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spc="-5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Սոցիալական հարթակներ</a:t>
            </a:r>
            <a:endParaRPr sz="2000" dirty="0"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00000"/>
              </a:lnSpc>
              <a:spcBef>
                <a:spcPts val="153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spc="-10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Նախագծի մի մաս, որ երեխաները կարող են տանել իրենց հետ տուն՝ բացիկներ, նամակներ, փոքրիկ հուշանվերներ, օրացույց և այլն։</a:t>
            </a:r>
            <a:endParaRPr sz="2000" dirty="0">
              <a:latin typeface="Sylfaen" pitchFamily="18" charset="0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73037" y="169874"/>
            <a:ext cx="3365093" cy="2236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623330" y="934873"/>
            <a:ext cx="2470570" cy="4532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86400" y="2819400"/>
            <a:ext cx="3748467" cy="2929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200" y="4267200"/>
            <a:ext cx="2984093" cy="15807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6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25</a:t>
            </a:fld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5943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latin typeface="Sylfaen" pitchFamily="18" charset="0"/>
              </a:rPr>
              <a:t>Նախագծի պարգևատրումներ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676400"/>
            <a:ext cx="6172200" cy="3639458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Որակի ազգային հավաստագիր</a:t>
            </a: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lang="x-none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Որակի Եվրոպական հավաստագիր</a:t>
            </a: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lang="en-US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eTwinning </a:t>
            </a:r>
            <a:r>
              <a:rPr lang="hy-AM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ազգային մրցանակաբաշխության հաղթող 0-6 տարեկանների անվանակարգում</a:t>
            </a: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lang="en-US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eTwinning European Prizes </a:t>
            </a:r>
            <a:r>
              <a:rPr lang="hy-AM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մրցանակաբաշխության հաղթող 0-6 տարեկանների անվանակարգում</a:t>
            </a:r>
            <a:endParaRPr sz="2000" dirty="0">
              <a:latin typeface="Sylfaen" pitchFamily="18" charset="0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26</a:t>
            </a:fld>
            <a:endParaRPr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 l="23125" t="25556" r="4375" b="17778"/>
          <a:stretch>
            <a:fillRect/>
          </a:stretch>
        </p:blipFill>
        <p:spPr bwMode="auto">
          <a:xfrm>
            <a:off x="6019800" y="152400"/>
            <a:ext cx="5257800" cy="2311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 l="24375" t="15556" r="24375" b="20000"/>
          <a:stretch>
            <a:fillRect/>
          </a:stretch>
        </p:blipFill>
        <p:spPr bwMode="auto">
          <a:xfrm>
            <a:off x="6477000" y="2895600"/>
            <a:ext cx="4876800" cy="30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59436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latin typeface="Sylfaen" pitchFamily="18" charset="0"/>
              </a:rPr>
              <a:t>Նախագծի պարգևատրումներ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1676400"/>
            <a:ext cx="7162800" cy="5922134"/>
          </a:xfrm>
          <a:prstGeom prst="rect">
            <a:avLst/>
          </a:prstGeom>
        </p:spPr>
        <p:txBody>
          <a:bodyPr vert="horz" wrap="square" lIns="0" tIns="213360" rIns="0" bIns="0" rtlCol="0">
            <a:spAutoFit/>
          </a:bodyPr>
          <a:lstStyle/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buChar char="•"/>
              <a:tabLst>
                <a:tab pos="356235" algn="l"/>
                <a:tab pos="356870" algn="l"/>
              </a:tabLst>
            </a:pPr>
            <a:r>
              <a:rPr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Նախագծի հիման վրա 3 համահեղինակների կողմից  մշակվել է "Հաջողված նախագծի պլան", որը տեղադրվել է </a:t>
            </a:r>
            <a:r>
              <a:rPr lang="en-US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eTwinning.net  </a:t>
            </a:r>
            <a:r>
              <a:rPr lang="hy-AM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հարթակում։ </a:t>
            </a:r>
            <a:endParaRPr lang="en-US" sz="2000" dirty="0" smtClean="0"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tabLst>
                <a:tab pos="356235" algn="l"/>
                <a:tab pos="356870" algn="l"/>
              </a:tabLst>
            </a:pPr>
            <a:r>
              <a:rPr lang="hy-AM" sz="2000" b="1" dirty="0" smtClean="0">
                <a:solidFill>
                  <a:srgbClr val="2F5B79"/>
                </a:solidFill>
                <a:latin typeface="Sylfaen" pitchFamily="18" charset="0"/>
                <a:cs typeface="Times New Roman"/>
              </a:rPr>
              <a:t>Այսպիսի հաջողված նախագծերի պլանները արվուն են ոգևորելու և նոր գաղափարներ տալու բազմաթիվ ուսուցիչների։ </a:t>
            </a: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tabLst>
                <a:tab pos="356235" algn="l"/>
                <a:tab pos="356870" algn="l"/>
              </a:tabLst>
            </a:pPr>
            <a:endParaRPr lang="hy-AM" sz="2000" b="1" dirty="0" smtClean="0">
              <a:solidFill>
                <a:srgbClr val="2F5B79"/>
              </a:solidFill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tabLst>
                <a:tab pos="356235" algn="l"/>
                <a:tab pos="356870" algn="l"/>
              </a:tabLst>
            </a:pPr>
            <a:endParaRPr lang="hy-AM" sz="2000" b="1" dirty="0" smtClean="0">
              <a:solidFill>
                <a:srgbClr val="2F5B79"/>
              </a:solidFill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tabLst>
                <a:tab pos="356235" algn="l"/>
                <a:tab pos="356870" algn="l"/>
              </a:tabLst>
            </a:pPr>
            <a:endParaRPr lang="hy-AM" sz="2000" b="1" dirty="0" smtClean="0">
              <a:solidFill>
                <a:srgbClr val="2F5B79"/>
              </a:solidFill>
              <a:latin typeface="Sylfaen" pitchFamily="18" charset="0"/>
              <a:cs typeface="Times New Roman"/>
            </a:endParaRPr>
          </a:p>
          <a:p>
            <a:pPr marL="356870" indent="-344170">
              <a:lnSpc>
                <a:spcPct val="150000"/>
              </a:lnSpc>
              <a:spcBef>
                <a:spcPts val="1680"/>
              </a:spcBef>
              <a:buClr>
                <a:srgbClr val="240570"/>
              </a:buClr>
              <a:tabLst>
                <a:tab pos="356235" algn="l"/>
                <a:tab pos="356870" algn="l"/>
              </a:tabLst>
            </a:pPr>
            <a:endParaRPr lang="en-US" sz="2000" b="1" dirty="0" smtClean="0">
              <a:solidFill>
                <a:srgbClr val="2F5B79"/>
              </a:solidFill>
              <a:latin typeface="Sylfaen" pitchFamily="18" charset="0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27</a:t>
            </a:fld>
            <a:endParaRPr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6250" t="15556" r="13125" b="20000"/>
          <a:stretch>
            <a:fillRect/>
          </a:stretch>
        </p:blipFill>
        <p:spPr bwMode="auto">
          <a:xfrm>
            <a:off x="7620000" y="685800"/>
            <a:ext cx="4049110" cy="207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1875" t="8889" r="39375" b="11111"/>
          <a:stretch>
            <a:fillRect/>
          </a:stretch>
        </p:blipFill>
        <p:spPr bwMode="auto">
          <a:xfrm>
            <a:off x="7620000" y="2895600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556260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https://www.etwinning.net/en/pub/get-inspired/kits/kit.cfm?id=1561</a:t>
            </a:r>
            <a:endParaRPr lang="en-US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731520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latin typeface="Sylfaen" pitchFamily="18" charset="0"/>
              </a:rPr>
              <a:t>Պաշտոնական Շնորհավորանքներ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28</a:t>
            </a:fld>
            <a:endParaRPr dirty="0"/>
          </a:p>
        </p:txBody>
      </p:sp>
      <p:sp>
        <p:nvSpPr>
          <p:cNvPr id="11" name="Rectangle 10"/>
          <p:cNvSpPr/>
          <p:nvPr/>
        </p:nvSpPr>
        <p:spPr>
          <a:xfrm>
            <a:off x="6781800" y="1447800"/>
            <a:ext cx="4870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https://www.youtube.com/watch?v=jJBVP0lbuR8</a:t>
            </a:r>
            <a:r>
              <a:rPr lang="hy-AM" dirty="0" smtClean="0"/>
              <a:t> </a:t>
            </a:r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 l="1250" t="8889" r="35625" b="15556"/>
          <a:stretch>
            <a:fillRect/>
          </a:stretch>
        </p:blipFill>
        <p:spPr bwMode="auto">
          <a:xfrm>
            <a:off x="6019800" y="1905000"/>
            <a:ext cx="5998509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/>
          <a:srcRect l="1250" t="8889" r="36250" b="15556"/>
          <a:stretch>
            <a:fillRect/>
          </a:stretch>
        </p:blipFill>
        <p:spPr bwMode="auto">
          <a:xfrm>
            <a:off x="0" y="1981200"/>
            <a:ext cx="582705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52400" y="1600200"/>
            <a:ext cx="5041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https://www.youtube.com/watch?v=xM-23sm9l0w</a:t>
            </a:r>
            <a:r>
              <a:rPr lang="hy-AM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3200" y="2895600"/>
            <a:ext cx="784038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000" spc="-20" dirty="0" smtClean="0">
                <a:latin typeface="Sylfaen" pitchFamily="18" charset="0"/>
              </a:rPr>
              <a:t>Շնորհակալություն</a:t>
            </a:r>
            <a:endParaRPr sz="4000" spc="-5" dirty="0">
              <a:latin typeface="Sylfae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9200" y="838200"/>
            <a:ext cx="10287000" cy="4953000"/>
            <a:chOff x="924057" y="725953"/>
            <a:chExt cx="10287000" cy="4953000"/>
          </a:xfrm>
        </p:grpSpPr>
        <p:sp>
          <p:nvSpPr>
            <p:cNvPr id="4" name="object 4"/>
            <p:cNvSpPr/>
            <p:nvPr/>
          </p:nvSpPr>
          <p:spPr>
            <a:xfrm>
              <a:off x="6105657" y="725953"/>
              <a:ext cx="1189347" cy="139443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306057" y="4078753"/>
              <a:ext cx="1905000" cy="1600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4057" y="4307353"/>
              <a:ext cx="1131362" cy="12645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0" y="1478119"/>
            <a:ext cx="2901315" cy="88900"/>
          </a:xfrm>
          <a:custGeom>
            <a:avLst/>
            <a:gdLst/>
            <a:ahLst/>
            <a:cxnLst/>
            <a:rect l="l" t="t" r="r" b="b"/>
            <a:pathLst>
              <a:path w="2901315" h="88900">
                <a:moveTo>
                  <a:pt x="2901144" y="88744"/>
                </a:moveTo>
                <a:lnTo>
                  <a:pt x="0" y="88744"/>
                </a:lnTo>
                <a:lnTo>
                  <a:pt x="0" y="0"/>
                </a:lnTo>
                <a:lnTo>
                  <a:pt x="2901144" y="0"/>
                </a:lnTo>
                <a:lnTo>
                  <a:pt x="2901144" y="88744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52578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200" spc="-10" dirty="0" smtClean="0">
                <a:latin typeface="Sylfaen" pitchFamily="18" charset="0"/>
              </a:rPr>
              <a:t>Մասնակից երկրներն ու գործընկերները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5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45466" y="6282520"/>
            <a:ext cx="142875" cy="1733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sz="1050" b="1" dirty="0">
                <a:solidFill>
                  <a:srgbClr val="957CB6"/>
                </a:solidFill>
                <a:latin typeface="Times New Roman"/>
                <a:cs typeface="Times New Roman"/>
              </a:rPr>
              <a:pPr marL="38100">
                <a:lnSpc>
                  <a:spcPts val="1245"/>
                </a:lnSpc>
              </a:pPr>
              <a:t>3</a:t>
            </a:fld>
            <a:endParaRPr sz="105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0" y="3581400"/>
            <a:ext cx="2740940" cy="8233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Iolanda Moya</a:t>
            </a:r>
            <a:r>
              <a:rPr sz="1700" b="1" spc="-85" dirty="0" smtClean="0">
                <a:solidFill>
                  <a:srgbClr val="073662"/>
                </a:solidFill>
                <a:latin typeface="Times New Roman"/>
                <a:cs typeface="Times New Roman"/>
              </a:rPr>
              <a:t> </a:t>
            </a:r>
            <a:r>
              <a:rPr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Serra</a:t>
            </a:r>
          </a:p>
          <a:p>
            <a:pPr marL="12700">
              <a:spcBef>
                <a:spcPts val="100"/>
              </a:spcBef>
            </a:pPr>
            <a:r>
              <a:rPr lang="hy-AM"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Իոլանդա Մոյա Սերա</a:t>
            </a:r>
            <a:endParaRPr lang="hy-AM" sz="1700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696200" y="1219200"/>
            <a:ext cx="3534365" cy="56169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sz="1700" b="1" spc="-5" dirty="0">
                <a:solidFill>
                  <a:srgbClr val="073662"/>
                </a:solidFill>
                <a:latin typeface="Times New Roman"/>
                <a:cs typeface="Times New Roman"/>
              </a:rPr>
              <a:t>Magdalena  </a:t>
            </a:r>
            <a:r>
              <a:rPr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Dybizbanska-Klinkosz</a:t>
            </a:r>
          </a:p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lang="x-none"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Մագդալենա</a:t>
            </a:r>
            <a:endParaRPr sz="1700" dirty="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601200" y="3581400"/>
            <a:ext cx="1984110" cy="561692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sz="1700" b="1" spc="-5" dirty="0">
                <a:solidFill>
                  <a:srgbClr val="073662"/>
                </a:solidFill>
                <a:latin typeface="Times New Roman"/>
                <a:cs typeface="Times New Roman"/>
              </a:rPr>
              <a:t>Sona  </a:t>
            </a:r>
            <a:r>
              <a:rPr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Adamyan</a:t>
            </a:r>
          </a:p>
          <a:p>
            <a:pPr marL="12700" marR="5080">
              <a:lnSpc>
                <a:spcPts val="2020"/>
              </a:lnSpc>
              <a:spcBef>
                <a:spcPts val="180"/>
              </a:spcBef>
            </a:pPr>
            <a:r>
              <a:rPr lang="x-none" sz="1700" b="1" spc="-5" dirty="0" smtClean="0">
                <a:solidFill>
                  <a:srgbClr val="073662"/>
                </a:solidFill>
                <a:latin typeface="Times New Roman"/>
                <a:cs typeface="Times New Roman"/>
              </a:rPr>
              <a:t>Սոնա Ադամյան</a:t>
            </a:r>
            <a:endParaRPr sz="1700" dirty="0">
              <a:latin typeface="Times New Roman"/>
              <a:cs typeface="Times New Roman"/>
            </a:endParaRPr>
          </a:p>
        </p:txBody>
      </p:sp>
      <p:pic>
        <p:nvPicPr>
          <p:cNvPr id="27650" name="Picture 2" descr="Եվրոպա - Վիքիպեդիա՝ ազատ հանրագիտարան"/>
          <p:cNvPicPr>
            <a:picLocks noChangeAspect="1" noChangeArrowheads="1"/>
          </p:cNvPicPr>
          <p:nvPr/>
        </p:nvPicPr>
        <p:blipFill>
          <a:blip r:embed="rId6" cstate="print"/>
          <a:srcRect t="27119" r="-2035" b="6441"/>
          <a:stretch>
            <a:fillRect/>
          </a:stretch>
        </p:blipFill>
        <p:spPr bwMode="auto">
          <a:xfrm>
            <a:off x="2438400" y="2286000"/>
            <a:ext cx="7162800" cy="3733800"/>
          </a:xfrm>
          <a:prstGeom prst="rect">
            <a:avLst/>
          </a:prstGeom>
          <a:noFill/>
        </p:spPr>
      </p:pic>
      <p:cxnSp>
        <p:nvCxnSpPr>
          <p:cNvPr id="29" name="Straight Arrow Connector 28"/>
          <p:cNvCxnSpPr/>
          <p:nvPr/>
        </p:nvCxnSpPr>
        <p:spPr>
          <a:xfrm>
            <a:off x="2362200" y="5257800"/>
            <a:ext cx="6858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772400" y="44196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2400" b="1" dirty="0" smtClean="0">
                <a:latin typeface="Sylfaen" pitchFamily="18" charset="0"/>
              </a:rPr>
              <a:t>Հայաստան</a:t>
            </a:r>
            <a:endParaRPr lang="en-US" sz="2400" b="1" dirty="0">
              <a:latin typeface="Sylfae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9144000" y="4648200"/>
            <a:ext cx="457200" cy="609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48400" y="2286000"/>
            <a:ext cx="457200" cy="10401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65875" y="6205620"/>
            <a:ext cx="14274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3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09600"/>
            <a:ext cx="2642870" cy="92075"/>
          </a:xfrm>
          <a:custGeom>
            <a:avLst/>
            <a:gdLst/>
            <a:ahLst/>
            <a:cxnLst/>
            <a:rect l="l" t="t" r="r" b="b"/>
            <a:pathLst>
              <a:path w="2642870" h="92075">
                <a:moveTo>
                  <a:pt x="2642524" y="91449"/>
                </a:moveTo>
                <a:lnTo>
                  <a:pt x="0" y="91449"/>
                </a:lnTo>
                <a:lnTo>
                  <a:pt x="0" y="0"/>
                </a:lnTo>
                <a:lnTo>
                  <a:pt x="2642524" y="0"/>
                </a:lnTo>
                <a:lnTo>
                  <a:pt x="2642524" y="91449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0" y="1"/>
            <a:ext cx="7467600" cy="1190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 smtClean="0">
                <a:solidFill>
                  <a:srgbClr val="0B5293"/>
                </a:solidFill>
                <a:latin typeface="Arial"/>
                <a:cs typeface="Arial"/>
              </a:rPr>
              <a:t>Նախագծի հակիրճ նկարագրություն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 dirty="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</a:pPr>
            <a:r>
              <a:rPr sz="2000" b="1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Միջատների աշխարհում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8600" y="914400"/>
            <a:ext cx="4151527" cy="434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600200"/>
            <a:ext cx="7696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y-AM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ylfaen" pitchFamily="18" charset="0"/>
                <a:ea typeface="Calibri" pitchFamily="34" charset="0"/>
                <a:cs typeface="Arial" pitchFamily="34" charset="0"/>
              </a:rPr>
              <a:t>“Զբաղված միջատներ իմ պայուսակում» միջազգային ծրագիրը նախատեսված է 1 ուսումնական տարվա նախադպրոցական ուսումնական հաստատության 3-6 տարեկան երեխաների համար։ Ծրագրի հիմնական շեշտը դրվում է մեր շրջապատում ապրող միջատների ուսումնասիրության վրա։ Նախագծի հիմնական լեզուն անգլերենն է, քանի որ այն միջազգային նախագիծ է, որում մասնակցում էին Իսպանիայի, Լեհաստանի և Հայաստանի նախադպրոցական ուսումնական հաստատությունները։ Ծրագրի ընթացքում երեխաները սովորում են տարբեր միջատների անուններ, թե որտեղ են բնակվում այդ միջատները, ինչով են սնվում, մարմնի ինչ մասեր ունեն, ինչ գույնի են և այլն։ </a:t>
            </a:r>
            <a:endParaRPr kumimoji="0" lang="hy-AM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3101" y="6209817"/>
            <a:ext cx="1240152" cy="2510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565875" y="6205620"/>
            <a:ext cx="14274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3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60152" y="207970"/>
            <a:ext cx="721016" cy="4943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6009463"/>
            <a:ext cx="12192000" cy="75565"/>
          </a:xfrm>
          <a:custGeom>
            <a:avLst/>
            <a:gdLst/>
            <a:ahLst/>
            <a:cxnLst/>
            <a:rect l="l" t="t" r="r" b="b"/>
            <a:pathLst>
              <a:path w="12192000" h="75564">
                <a:moveTo>
                  <a:pt x="12191975" y="75399"/>
                </a:moveTo>
                <a:lnTo>
                  <a:pt x="0" y="75399"/>
                </a:lnTo>
                <a:lnTo>
                  <a:pt x="0" y="0"/>
                </a:lnTo>
                <a:lnTo>
                  <a:pt x="12191975" y="0"/>
                </a:lnTo>
                <a:lnTo>
                  <a:pt x="12191975" y="75399"/>
                </a:lnTo>
                <a:close/>
              </a:path>
            </a:pathLst>
          </a:custGeom>
          <a:solidFill>
            <a:srgbClr val="2A28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09600"/>
            <a:ext cx="2642870" cy="92075"/>
          </a:xfrm>
          <a:custGeom>
            <a:avLst/>
            <a:gdLst/>
            <a:ahLst/>
            <a:cxnLst/>
            <a:rect l="l" t="t" r="r" b="b"/>
            <a:pathLst>
              <a:path w="2642870" h="92075">
                <a:moveTo>
                  <a:pt x="2642524" y="91449"/>
                </a:moveTo>
                <a:lnTo>
                  <a:pt x="0" y="91449"/>
                </a:lnTo>
                <a:lnTo>
                  <a:pt x="0" y="0"/>
                </a:lnTo>
                <a:lnTo>
                  <a:pt x="2642524" y="0"/>
                </a:lnTo>
                <a:lnTo>
                  <a:pt x="2642524" y="91449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0" y="152400"/>
            <a:ext cx="7467600" cy="8822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5" dirty="0" smtClean="0">
                <a:solidFill>
                  <a:srgbClr val="0B5293"/>
                </a:solidFill>
                <a:latin typeface="Arial"/>
                <a:cs typeface="Arial"/>
              </a:rPr>
              <a:t>Նախագծի </a:t>
            </a:r>
            <a:r>
              <a:rPr lang="hy-AM" sz="2500" b="1" spc="-5" dirty="0" smtClean="0">
                <a:solidFill>
                  <a:srgbClr val="0B5293"/>
                </a:solidFill>
                <a:latin typeface="Arial"/>
                <a:cs typeface="Arial"/>
              </a:rPr>
              <a:t>նպատակը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1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48600" y="914400"/>
            <a:ext cx="4151527" cy="4343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1123147"/>
            <a:ext cx="76962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y-AM" sz="2000" dirty="0" smtClean="0"/>
              <a:t>երեխաներին ծանոթացնել իրենց շրջապատում ապրող միջատների հետ, և այդ ամենը անել հետաքրքիր և ստեղծագործական </a:t>
            </a:r>
            <a:r>
              <a:rPr lang="hy-AM" sz="2000" dirty="0" smtClean="0"/>
              <a:t>ձևով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y-AM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y-AM" sz="2000" dirty="0" smtClean="0"/>
              <a:t>երեխաներին ծանոթացնել այլ երկրների մշակույթին, լեզվին, սովորույթներին տվյալ մշակույթը կրող երեխաների հետ շփման </a:t>
            </a:r>
            <a:r>
              <a:rPr lang="hy-AM" sz="2000" dirty="0" smtClean="0"/>
              <a:t>միջոցով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y-AM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hy-AM" sz="2000" dirty="0" smtClean="0"/>
              <a:t>զարգացնել երեխաների անգլերենի հաղորդակցման հմտությունները խաղերի, երգերի, այլ երկրի մասնակիցների հետ ուղիղ շփման և տեսազանգերի </a:t>
            </a:r>
            <a:r>
              <a:rPr lang="hy-AM" sz="2000" dirty="0" smtClean="0"/>
              <a:t>միջոցով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hy-AM" sz="2000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kumimoji="0" lang="hy-AM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Իրականացնել </a:t>
            </a:r>
            <a:r>
              <a:rPr lang="hy-AM" sz="2000" dirty="0" smtClean="0"/>
              <a:t>համագործակցությունը մասնակից բոլոր ուսուցիչների, աշակերտների և ծնողների </a:t>
            </a:r>
            <a:r>
              <a:rPr lang="hy-AM" sz="2000" dirty="0" smtClean="0"/>
              <a:t>միջև</a:t>
            </a:r>
            <a:endParaRPr lang="en-US" sz="20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hy-AM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609600"/>
            <a:ext cx="66313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solidFill>
                  <a:srgbClr val="240570"/>
                </a:solidFill>
                <a:latin typeface="Sylfaen" pitchFamily="18" charset="0"/>
                <a:cs typeface="Times New Roman"/>
              </a:rPr>
              <a:t>Նախագծի կառուցվածքը</a:t>
            </a:r>
            <a:endParaRPr lang="hy-AM" sz="3200" dirty="0">
              <a:latin typeface="Sylfaen" pitchFamily="18" charset="0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1600200"/>
            <a:ext cx="1019048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 smtClean="0">
                <a:solidFill>
                  <a:srgbClr val="0B5293"/>
                </a:solidFill>
                <a:latin typeface="Sylfaen" pitchFamily="18" charset="0"/>
                <a:cs typeface="Arial"/>
              </a:rPr>
              <a:t>1</a:t>
            </a:r>
            <a:r>
              <a:rPr sz="2400" spc="-5" dirty="0" smtClean="0">
                <a:solidFill>
                  <a:srgbClr val="0B5293"/>
                </a:solidFill>
                <a:latin typeface="Sylfaen" pitchFamily="18" charset="0"/>
                <a:cs typeface="Arial"/>
              </a:rPr>
              <a:t>) </a:t>
            </a:r>
            <a:r>
              <a:rPr sz="2400" spc="-5" dirty="0" smtClean="0">
                <a:solidFill>
                  <a:srgbClr val="0B5293"/>
                </a:solidFill>
                <a:latin typeface="Sylfaen" pitchFamily="18" charset="0"/>
                <a:cs typeface="Arial"/>
              </a:rPr>
              <a:t>Google փաստաթուղթ/իրականացման պլան </a:t>
            </a:r>
            <a:endParaRPr sz="2400" dirty="0">
              <a:latin typeface="Sylfaen" pitchFamily="18" charset="0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8750" t="18889" r="30000" b="11111"/>
          <a:stretch>
            <a:fillRect/>
          </a:stretch>
        </p:blipFill>
        <p:spPr bwMode="auto">
          <a:xfrm>
            <a:off x="7881257" y="1066800"/>
            <a:ext cx="431074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8125" t="17778" r="30000" b="7778"/>
          <a:stretch>
            <a:fillRect/>
          </a:stretch>
        </p:blipFill>
        <p:spPr bwMode="auto">
          <a:xfrm>
            <a:off x="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28750" t="20000" r="30000" b="7778"/>
          <a:stretch>
            <a:fillRect/>
          </a:stretch>
        </p:blipFill>
        <p:spPr bwMode="auto">
          <a:xfrm>
            <a:off x="3810000" y="2057400"/>
            <a:ext cx="4038600" cy="3977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609600"/>
            <a:ext cx="6631305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y-AM" sz="3200" spc="-5" dirty="0" smtClean="0">
                <a:solidFill>
                  <a:srgbClr val="240570"/>
                </a:solidFill>
                <a:latin typeface="Sylfaen" pitchFamily="18" charset="0"/>
                <a:cs typeface="Times New Roman"/>
              </a:rPr>
              <a:t>Նախագծի կառուցվածքը</a:t>
            </a:r>
            <a:endParaRPr sz="3200" dirty="0">
              <a:latin typeface="Sylfaen" pitchFamily="18" charset="0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1524000"/>
            <a:ext cx="889965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B5293"/>
                </a:solidFill>
                <a:latin typeface="Sylfaen" pitchFamily="18" charset="0"/>
                <a:cs typeface="Arial"/>
              </a:rPr>
              <a:t>2) </a:t>
            </a:r>
            <a:r>
              <a:rPr sz="2400" spc="-5" dirty="0" smtClean="0">
                <a:solidFill>
                  <a:srgbClr val="0B5293"/>
                </a:solidFill>
                <a:latin typeface="Sylfaen" pitchFamily="18" charset="0"/>
                <a:cs typeface="Arial"/>
              </a:rPr>
              <a:t>Google փաստաթղից դեպի Թվին տարածք/Twinspace</a:t>
            </a:r>
            <a:endParaRPr sz="2400" dirty="0">
              <a:latin typeface="Sylfaen" pitchFamily="18" charset="0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5800" y="2057400"/>
            <a:ext cx="4587313" cy="38030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68286" y="1981201"/>
            <a:ext cx="4323513" cy="3910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4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99938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10" dirty="0" smtClean="0">
                <a:latin typeface="Sylfaen" pitchFamily="18" charset="0"/>
              </a:rPr>
              <a:t>Նախագծի ընթացքում առաջացած խնդիրներ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8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1000" y="685800"/>
            <a:ext cx="5194300" cy="2400016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z="2000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Խնդիր՝</a:t>
            </a:r>
            <a:endParaRPr sz="2000" dirty="0">
              <a:latin typeface="Times New Roman"/>
              <a:cs typeface="Times New Roman"/>
            </a:endParaRPr>
          </a:p>
          <a:p>
            <a:pPr marL="469265" marR="5080" indent="-313690">
              <a:lnSpc>
                <a:spcPts val="2370"/>
              </a:lnSpc>
              <a:spcBef>
                <a:spcPts val="107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lang="hy-AM"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Ա</a:t>
            </a:r>
            <a:r>
              <a:rPr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շակերտների թվի տարբերություն մասնակից երկրենրի խմբերում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Clr>
                <a:srgbClr val="240570"/>
              </a:buClr>
              <a:buFont typeface="Times New Roman"/>
              <a:buChar char="-"/>
            </a:pPr>
            <a:endParaRPr dirty="0">
              <a:latin typeface="Times New Roman"/>
              <a:cs typeface="Times New Roman"/>
            </a:endParaRPr>
          </a:p>
          <a:p>
            <a:pPr marL="469265" marR="113664" indent="-313690">
              <a:lnSpc>
                <a:spcPts val="2380"/>
              </a:lnSpc>
              <a:spcBef>
                <a:spcPts val="187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dirty="0" smtClean="0">
                <a:solidFill>
                  <a:srgbClr val="2F5B79"/>
                </a:solidFill>
                <a:latin typeface="Times New Roman"/>
                <a:cs typeface="Times New Roman"/>
              </a:rPr>
              <a:t>Նախագծին հատկացվող </a:t>
            </a:r>
            <a:r>
              <a:rPr dirty="0" smtClean="0">
                <a:solidFill>
                  <a:srgbClr val="2F5B79"/>
                </a:solidFill>
                <a:latin typeface="Times New Roman"/>
                <a:cs typeface="Times New Roman"/>
              </a:rPr>
              <a:t>ժամերի քանակը մասնակից երկրներում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2400" y="3581400"/>
            <a:ext cx="5887394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90"/>
              </a:lnSpc>
              <a:spcBef>
                <a:spcPts val="100"/>
              </a:spcBef>
              <a:tabLst>
                <a:tab pos="325755" algn="l"/>
              </a:tabLst>
            </a:pPr>
            <a:r>
              <a:rPr sz="2000" dirty="0">
                <a:solidFill>
                  <a:srgbClr val="240570"/>
                </a:solidFill>
                <a:latin typeface="Times New Roman"/>
                <a:cs typeface="Times New Roman"/>
              </a:rPr>
              <a:t>-	</a:t>
            </a:r>
            <a:r>
              <a:rPr spc="-5" dirty="0" smtClean="0">
                <a:solidFill>
                  <a:srgbClr val="2F5B79"/>
                </a:solidFill>
                <a:latin typeface="Times New Roman"/>
                <a:cs typeface="Times New Roman"/>
              </a:rPr>
              <a:t>Տարբեր ժամային գոտիների առկայությունը</a:t>
            </a:r>
            <a:endParaRPr dirty="0">
              <a:latin typeface="Times New Roman"/>
              <a:cs typeface="Times New Roman"/>
            </a:endParaRPr>
          </a:p>
          <a:p>
            <a:pPr marL="325755">
              <a:lnSpc>
                <a:spcPts val="2390"/>
              </a:lnSpc>
            </a:pPr>
            <a:r>
              <a:rPr dirty="0">
                <a:solidFill>
                  <a:srgbClr val="2F5B79"/>
                </a:solidFill>
                <a:latin typeface="Times New Roman"/>
                <a:cs typeface="Times New Roman"/>
              </a:rPr>
              <a:t>- </a:t>
            </a:r>
            <a:r>
              <a:rPr dirty="0" smtClean="0">
                <a:solidFill>
                  <a:srgbClr val="2F5B79"/>
                </a:solidFill>
                <a:latin typeface="Times New Roman"/>
                <a:cs typeface="Times New Roman"/>
              </a:rPr>
              <a:t>Դրանից բխող դժվարություններ օնլայն հանդիպումները կազմակերպելիս։</a:t>
            </a:r>
          </a:p>
          <a:p>
            <a:pPr marL="325755">
              <a:lnSpc>
                <a:spcPts val="2390"/>
              </a:lnSpc>
            </a:pPr>
            <a:endParaRPr lang="x-none" dirty="0">
              <a:solidFill>
                <a:srgbClr val="2F5B79"/>
              </a:solidFill>
              <a:latin typeface="Times New Roman"/>
              <a:cs typeface="Times New Roman"/>
            </a:endParaRPr>
          </a:p>
          <a:p>
            <a:pPr marL="325755">
              <a:lnSpc>
                <a:spcPts val="2390"/>
              </a:lnSpc>
            </a:pPr>
            <a:r>
              <a:rPr lang="x-none" dirty="0" smtClean="0">
                <a:solidFill>
                  <a:srgbClr val="2F5B79"/>
                </a:solidFill>
                <a:latin typeface="Times New Roman"/>
                <a:cs typeface="Times New Roman"/>
              </a:rPr>
              <a:t>- </a:t>
            </a:r>
            <a:r>
              <a:rPr lang="hy-AM" dirty="0" smtClean="0">
                <a:solidFill>
                  <a:srgbClr val="2F5B79"/>
                </a:solidFill>
                <a:latin typeface="Times New Roman"/>
                <a:cs typeface="Times New Roman"/>
              </a:rPr>
              <a:t>Տ</a:t>
            </a:r>
            <a:r>
              <a:rPr lang="x-none" dirty="0" smtClean="0">
                <a:solidFill>
                  <a:srgbClr val="2F5B79"/>
                </a:solidFill>
                <a:latin typeface="Times New Roman"/>
                <a:cs typeface="Times New Roman"/>
              </a:rPr>
              <a:t>եսազանգերի և այլ մեդիա գործիքներ օգտագործելու </a:t>
            </a:r>
            <a:r>
              <a:rPr lang="x-none" dirty="0" smtClean="0">
                <a:solidFill>
                  <a:srgbClr val="2F5B79"/>
                </a:solidFill>
                <a:latin typeface="Times New Roman"/>
                <a:cs typeface="Times New Roman"/>
              </a:rPr>
              <a:t>համար </a:t>
            </a:r>
            <a:r>
              <a:rPr lang="x-none" dirty="0" smtClean="0">
                <a:solidFill>
                  <a:srgbClr val="2F5B79"/>
                </a:solidFill>
                <a:latin typeface="Times New Roman"/>
                <a:cs typeface="Times New Roman"/>
              </a:rPr>
              <a:t>օգտագործվող սարքավորումների բացակայություն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xfrm>
            <a:off x="5715000" y="685800"/>
            <a:ext cx="6477000" cy="5554726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spc="-5" dirty="0" smtClean="0"/>
              <a:t>Լուծում՝</a:t>
            </a:r>
            <a:endParaRPr spc="-5" dirty="0"/>
          </a:p>
          <a:p>
            <a:pPr marL="469265" marR="10160" indent="-313690">
              <a:lnSpc>
                <a:spcPct val="99500"/>
              </a:lnSpc>
              <a:spcBef>
                <a:spcPts val="98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lang="hy-AM" sz="1800" spc="-5" dirty="0" smtClean="0"/>
              <a:t>Խ</a:t>
            </a:r>
            <a:r>
              <a:rPr sz="1800" spc="-5" dirty="0" smtClean="0"/>
              <a:t>մբերում ավելի շատ էին Հայ և Իսպանացի աշակերտները։</a:t>
            </a:r>
            <a:endParaRPr sz="1800" dirty="0" smtClean="0"/>
          </a:p>
          <a:p>
            <a:pPr marL="469265" marR="10160" indent="-313690">
              <a:lnSpc>
                <a:spcPct val="99500"/>
              </a:lnSpc>
              <a:spcBef>
                <a:spcPts val="98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endParaRPr sz="1800" spc="-5" dirty="0" smtClean="0"/>
          </a:p>
          <a:p>
            <a:pPr marL="469265" marR="5080" indent="-313690">
              <a:lnSpc>
                <a:spcPct val="99500"/>
              </a:lnSpc>
              <a:spcBef>
                <a:spcPts val="1860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sz="1800" spc="-5" dirty="0" smtClean="0"/>
              <a:t>Բացի մասնակից ուսուցչից Իսպանիայի նախակրթարանում նախագծին օժանդակում էին նաև այդ նախակրթարանի տարբեր մանկավարժներ։</a:t>
            </a:r>
          </a:p>
          <a:p>
            <a:pPr marL="469265" marR="314325" indent="-313690">
              <a:lnSpc>
                <a:spcPct val="99500"/>
              </a:lnSpc>
              <a:spcBef>
                <a:spcPts val="185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sz="1800" spc="-5" dirty="0" smtClean="0"/>
              <a:t>Հայաստանի մասնակիցները պետք է կարողանային հարմարեցնել ժամերը, քանի որ և՛ Իսպանիայում և՛ Լեհաստանում ժամային տարբերություն չկար։</a:t>
            </a:r>
          </a:p>
          <a:p>
            <a:pPr marL="469265" marR="314325" indent="-313690">
              <a:lnSpc>
                <a:spcPct val="99500"/>
              </a:lnSpc>
              <a:spcBef>
                <a:spcPts val="1855"/>
              </a:spcBef>
              <a:buClr>
                <a:srgbClr val="240570"/>
              </a:buClr>
              <a:buChar char="-"/>
              <a:tabLst>
                <a:tab pos="469265" algn="l"/>
                <a:tab pos="469900" algn="l"/>
              </a:tabLst>
            </a:pPr>
            <a:r>
              <a:rPr lang="x-none" sz="1800" spc="-5" dirty="0" smtClean="0"/>
              <a:t>Երբեմն ուսուցիչները տարբեր աշխատանքներ կատարելու համար օգտագործում էին իրենց սեփական սարքավորումները՝ համակարգիչ, տեսախցիկ տեսազանգի համար, պլանշետներ՝ երեխաների համար նկարելը ավելի դյուրին դարձնելու համար։</a:t>
            </a:r>
          </a:p>
          <a:p>
            <a:pPr marL="469265" marR="314325" indent="-313690">
              <a:lnSpc>
                <a:spcPct val="99500"/>
              </a:lnSpc>
              <a:spcBef>
                <a:spcPts val="1855"/>
              </a:spcBef>
              <a:buClr>
                <a:srgbClr val="240570"/>
              </a:buClr>
              <a:tabLst>
                <a:tab pos="469265" algn="l"/>
                <a:tab pos="469900" algn="l"/>
              </a:tabLst>
            </a:pPr>
            <a:endParaRPr sz="1800"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23006"/>
            <a:ext cx="557530" cy="875030"/>
          </a:xfrm>
          <a:custGeom>
            <a:avLst/>
            <a:gdLst/>
            <a:ahLst/>
            <a:cxnLst/>
            <a:rect l="l" t="t" r="r" b="b"/>
            <a:pathLst>
              <a:path w="557530" h="875030">
                <a:moveTo>
                  <a:pt x="557531" y="874940"/>
                </a:moveTo>
                <a:lnTo>
                  <a:pt x="0" y="874940"/>
                </a:lnTo>
                <a:lnTo>
                  <a:pt x="0" y="0"/>
                </a:lnTo>
                <a:lnTo>
                  <a:pt x="557531" y="0"/>
                </a:lnTo>
                <a:lnTo>
                  <a:pt x="557531" y="874940"/>
                </a:lnTo>
                <a:close/>
              </a:path>
            </a:pathLst>
          </a:custGeom>
          <a:solidFill>
            <a:srgbClr val="F2CD4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786024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5" dirty="0" smtClean="0">
                <a:latin typeface="Sylfaen" pitchFamily="18" charset="0"/>
              </a:rPr>
              <a:t>Հաղորդակցությունը ուսուցիչների միջև</a:t>
            </a:r>
            <a:endParaRPr sz="3200" dirty="0">
              <a:latin typeface="Sylfae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0" y="2133600"/>
            <a:ext cx="5334000" cy="29674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>
              <a:lnSpc>
                <a:spcPct val="150000"/>
              </a:lnSpc>
            </a:pPr>
            <a:r>
              <a:rPr lang="en-US" sz="2000" b="1" dirty="0" smtClean="0">
                <a:latin typeface="Sylfaen" pitchFamily="18" charset="0"/>
                <a:cs typeface="Arial"/>
              </a:rPr>
              <a:t>1</a:t>
            </a:r>
            <a:r>
              <a:rPr lang="en-US" b="1" dirty="0" smtClean="0">
                <a:latin typeface="Sylfaen" pitchFamily="18" charset="0"/>
                <a:cs typeface="Arial"/>
              </a:rPr>
              <a:t>. </a:t>
            </a:r>
            <a:r>
              <a:rPr spc="-5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google.docs/գուգլ </a:t>
            </a:r>
            <a:r>
              <a:rPr spc="-5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փաստաթուղթ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8265" marR="948055" algn="just">
              <a:lnSpc>
                <a:spcPct val="150000"/>
              </a:lnSpc>
              <a:spcBef>
                <a:spcPts val="5"/>
              </a:spcBef>
            </a:pP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մեկնաբանություններ, իրար տրվող հարցեր և պատասխաններ, առաջարկություններ, </a:t>
            </a:r>
            <a:r>
              <a:rPr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քննարկումներ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8265" marR="948055" algn="just">
              <a:lnSpc>
                <a:spcPct val="150000"/>
              </a:lnSpc>
              <a:spcBef>
                <a:spcPts val="5"/>
              </a:spcBef>
            </a:pPr>
            <a:r>
              <a:rPr lang="x-none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2․ </a:t>
            </a:r>
            <a:r>
              <a:rPr lang="x-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Ուսուցիչների բուլետին Թվինսպեյս </a:t>
            </a:r>
            <a:r>
              <a:rPr lang="x-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տարածքում</a:t>
            </a:r>
            <a:endParaRPr lang="en-US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88265" marR="948055" algn="just">
              <a:lnSpc>
                <a:spcPct val="150000"/>
              </a:lnSpc>
              <a:spcBef>
                <a:spcPts val="5"/>
              </a:spcBef>
            </a:pPr>
            <a:r>
              <a:rPr lang="x-none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3․ </a:t>
            </a:r>
            <a:r>
              <a:rPr lang="x-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Ֆեյսբուք/մեսենջեր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65875" y="6224980"/>
            <a:ext cx="1427480" cy="222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30"/>
              </a:lnSpc>
            </a:pPr>
            <a:r>
              <a:rPr sz="1400" spc="-5" dirty="0">
                <a:solidFill>
                  <a:srgbClr val="2A286B"/>
                </a:solidFill>
                <a:latin typeface="Times New Roman"/>
                <a:cs typeface="Times New Roman"/>
                <a:hlinkClick r:id="rId2"/>
              </a:rPr>
              <a:t>www.etwinning.net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5"/>
              </a:lnSpc>
            </a:pPr>
            <a:fld id="{81D60167-4931-47E6-BA6A-407CBD079E47}" type="slidenum">
              <a:rPr dirty="0"/>
              <a:pPr marL="38100">
                <a:lnSpc>
                  <a:spcPts val="1245"/>
                </a:lnSpc>
              </a:pPr>
              <a:t>9</a:t>
            </a:fld>
            <a:endParaRPr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 cstate="print"/>
          <a:srcRect t="7778" r="21250" b="13334"/>
          <a:stretch>
            <a:fillRect/>
          </a:stretch>
        </p:blipFill>
        <p:spPr bwMode="auto">
          <a:xfrm>
            <a:off x="4724400" y="1219200"/>
            <a:ext cx="5441324" cy="319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23125" t="24444" r="6250" b="37778"/>
          <a:stretch>
            <a:fillRect/>
          </a:stretch>
        </p:blipFill>
        <p:spPr bwMode="auto">
          <a:xfrm>
            <a:off x="4191000" y="4572000"/>
            <a:ext cx="5065059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5"/>
          <p:cNvSpPr/>
          <p:nvPr/>
        </p:nvSpPr>
        <p:spPr>
          <a:xfrm>
            <a:off x="9476494" y="1066800"/>
            <a:ext cx="2715506" cy="4418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1069</TotalTime>
  <Words>680</Words>
  <Application>Microsoft Office PowerPoint</Application>
  <PresentationFormat>Custom</PresentationFormat>
  <Paragraphs>176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Մասնակից երկրներն ու գործընկերները</vt:lpstr>
      <vt:lpstr>Slide 4</vt:lpstr>
      <vt:lpstr>Slide 5</vt:lpstr>
      <vt:lpstr>Slide 6</vt:lpstr>
      <vt:lpstr>Slide 7</vt:lpstr>
      <vt:lpstr>Նախագծի ընթացքում առաջացած խնդիրներ</vt:lpstr>
      <vt:lpstr>Հաղորդակցությունը ուսուցիչների միջև</vt:lpstr>
      <vt:lpstr>Հաղորդակցությունը երեխաների միջև</vt:lpstr>
      <vt:lpstr>Հաղորդակցությունը երեխաների միջև</vt:lpstr>
      <vt:lpstr>Հաղորդակցությունը երեխաների միջև</vt:lpstr>
      <vt:lpstr>Համագործակցություն</vt:lpstr>
      <vt:lpstr>Slide 14</vt:lpstr>
      <vt:lpstr>Համագործակցություն</vt:lpstr>
      <vt:lpstr>Slide 16</vt:lpstr>
      <vt:lpstr>Համագործակցություն</vt:lpstr>
      <vt:lpstr>Slide 18</vt:lpstr>
      <vt:lpstr>Որտե՞ղ են բնակվում միջատները</vt:lpstr>
      <vt:lpstr>Համագործակցություն</vt:lpstr>
      <vt:lpstr>Համագործակցություն</vt:lpstr>
      <vt:lpstr>Նախագծի գնահատում</vt:lpstr>
      <vt:lpstr>Նախագծի գնահատում</vt:lpstr>
      <vt:lpstr>Նախագծի գնահատում</vt:lpstr>
      <vt:lpstr>Նախագծի տարածում</vt:lpstr>
      <vt:lpstr>Նախագծի պարգևատրումներ</vt:lpstr>
      <vt:lpstr>Նախագծի պարգևատրումներ</vt:lpstr>
      <vt:lpstr>Պաշտոնական Շնորհավորանքներ</vt:lpstr>
      <vt:lpstr>Շնորհակալություն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</dc:creator>
  <cp:lastModifiedBy>Alex</cp:lastModifiedBy>
  <cp:revision>11</cp:revision>
  <dcterms:created xsi:type="dcterms:W3CDTF">2021-09-19T21:28:37Z</dcterms:created>
  <dcterms:modified xsi:type="dcterms:W3CDTF">2021-09-21T22:42:49Z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LastSaved">
    <vt:filetime>2021-09-19T00:00:00Z</vt:filetime>
  </property>
</Properties>
</file>