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8AD9A8E-0D70-4DB3-A5E9-DF362FEBFDC3}">
          <p14:sldIdLst>
            <p14:sldId id="256"/>
            <p14:sldId id="257"/>
            <p14:sldId id="258"/>
            <p14:sldId id="259"/>
            <p14:sldId id="260"/>
            <p14:sldId id="261"/>
            <p14:sldId id="263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501DCB-657F-40DC-BB00-0CE7E1BB90FD}" type="datetimeFigureOut">
              <a:rPr lang="en-US" smtClean="0"/>
              <a:t>12/28/2020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521CBF-C7FE-473C-999D-74505DE9D5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300" dirty="0" smtClean="0"/>
              <a:t/>
            </a:r>
            <a:br>
              <a:rPr lang="en-US" sz="3300" dirty="0" smtClean="0"/>
            </a:br>
            <a:r>
              <a:rPr lang="hy-AM" sz="3300" dirty="0" smtClean="0"/>
              <a:t>Շրջված </a:t>
            </a:r>
            <a:r>
              <a:rPr lang="hy-AM" sz="3300" dirty="0"/>
              <a:t>դասարան (ուսուցման կազմակերպման տարբեր եղանակներ, հեռավար ուսուցման ձևեր)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55776" y="4941168"/>
            <a:ext cx="6427440" cy="1470025"/>
          </a:xfrm>
          <a:prstGeom prst="rect">
            <a:avLst/>
          </a:prstGeom>
        </p:spPr>
        <p:txBody>
          <a:bodyPr bIns="91440" anchor="ctr" anchorCtr="0">
            <a:normAutofit fontScale="97500"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err="1" smtClean="0">
                <a:solidFill>
                  <a:schemeClr val="tx1"/>
                </a:solidFill>
              </a:rPr>
              <a:t>Երևանի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թիվ</a:t>
            </a:r>
            <a:r>
              <a:rPr lang="en-US" sz="2000" dirty="0" smtClean="0">
                <a:solidFill>
                  <a:schemeClr val="tx1"/>
                </a:solidFill>
              </a:rPr>
              <a:t> 198 </a:t>
            </a:r>
            <a:r>
              <a:rPr lang="en-US" sz="2000" dirty="0" err="1" smtClean="0">
                <a:solidFill>
                  <a:schemeClr val="tx1"/>
                </a:solidFill>
              </a:rPr>
              <a:t>ավագ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դպրոց</a:t>
            </a:r>
            <a:r>
              <a:rPr lang="en-US" sz="2000" dirty="0" smtClean="0">
                <a:solidFill>
                  <a:schemeClr val="tx1"/>
                </a:solidFill>
              </a:rPr>
              <a:t>՝ </a:t>
            </a:r>
            <a:r>
              <a:rPr lang="en-US" sz="2000" dirty="0" err="1" smtClean="0">
                <a:solidFill>
                  <a:schemeClr val="tx1"/>
                </a:solidFill>
              </a:rPr>
              <a:t>Ս.Խաչատրյան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ԵՊԲՀ </a:t>
            </a:r>
            <a:r>
              <a:rPr lang="en-US" sz="2000" dirty="0" smtClean="0">
                <a:solidFill>
                  <a:schemeClr val="tx1"/>
                </a:solidFill>
                <a:latin typeface="Arial LatArm"/>
              </a:rPr>
              <a:t>§</a:t>
            </a:r>
            <a:r>
              <a:rPr lang="en-US" sz="2000" dirty="0" err="1" smtClean="0">
                <a:solidFill>
                  <a:schemeClr val="tx1"/>
                </a:solidFill>
                <a:latin typeface="Arial LatArm"/>
              </a:rPr>
              <a:t>Հերացի</a:t>
            </a:r>
            <a:r>
              <a:rPr lang="en-US" sz="2000" dirty="0" smtClean="0">
                <a:solidFill>
                  <a:schemeClr val="tx1"/>
                </a:solidFill>
                <a:latin typeface="Arial LatArm"/>
              </a:rPr>
              <a:t>¦ </a:t>
            </a:r>
            <a:r>
              <a:rPr lang="en-US" sz="2000" dirty="0" err="1" smtClean="0">
                <a:solidFill>
                  <a:schemeClr val="tx1"/>
                </a:solidFill>
                <a:latin typeface="Arial LatArm"/>
              </a:rPr>
              <a:t>ավագ</a:t>
            </a:r>
            <a:r>
              <a:rPr lang="en-US" sz="2000" dirty="0" smtClean="0">
                <a:solidFill>
                  <a:schemeClr val="tx1"/>
                </a:solidFill>
                <a:latin typeface="Arial LatArm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LatArm"/>
              </a:rPr>
              <a:t>դպրոց</a:t>
            </a:r>
            <a:r>
              <a:rPr lang="en-US" sz="2000" dirty="0" smtClean="0">
                <a:solidFill>
                  <a:schemeClr val="tx1"/>
                </a:solidFill>
                <a:latin typeface="Arial LatArm"/>
              </a:rPr>
              <a:t>՝  </a:t>
            </a:r>
            <a:r>
              <a:rPr lang="en-US" sz="2000" dirty="0" err="1" smtClean="0">
                <a:solidFill>
                  <a:schemeClr val="tx1"/>
                </a:solidFill>
                <a:latin typeface="Arial LatArm"/>
              </a:rPr>
              <a:t>Նարինե</a:t>
            </a:r>
            <a:r>
              <a:rPr lang="en-US" sz="2000" dirty="0" smtClean="0">
                <a:solidFill>
                  <a:schemeClr val="tx1"/>
                </a:solidFill>
                <a:latin typeface="Arial LatArm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rial LatArm"/>
              </a:rPr>
              <a:t>Սարգսյան</a:t>
            </a:r>
            <a:endParaRPr lang="hy-AM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390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50106"/>
          </a:xfrm>
        </p:spPr>
        <p:txBody>
          <a:bodyPr>
            <a:normAutofit fontScale="90000"/>
          </a:bodyPr>
          <a:lstStyle/>
          <a:p>
            <a:r>
              <a:rPr lang="hy-AM" b="1" dirty="0">
                <a:solidFill>
                  <a:schemeClr val="tx1"/>
                </a:solidFill>
              </a:rPr>
              <a:t>Ծրագրի նպատակը և խնդիրները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9512" y="1412776"/>
            <a:ext cx="8784976" cy="1368152"/>
          </a:xfrm>
          <a:prstGeom prst="rect">
            <a:avLst/>
          </a:prstGeom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itchFamily="34" charset="0"/>
              <a:buChar char="•"/>
            </a:pPr>
            <a:r>
              <a:rPr lang="hy-AM" sz="2400" dirty="0">
                <a:solidFill>
                  <a:schemeClr val="tx1"/>
                </a:solidFill>
              </a:rPr>
              <a:t>Ծրագրի </a:t>
            </a:r>
            <a:r>
              <a:rPr lang="hy-AM" sz="2400" b="1" dirty="0">
                <a:solidFill>
                  <a:schemeClr val="tx1"/>
                </a:solidFill>
              </a:rPr>
              <a:t>նպատակն է </a:t>
            </a:r>
            <a:r>
              <a:rPr lang="hy-AM" sz="2400" dirty="0">
                <a:solidFill>
                  <a:schemeClr val="tx1"/>
                </a:solidFill>
              </a:rPr>
              <a:t>դպրոցի սովորողների համար ստեղծել </a:t>
            </a:r>
            <a:r>
              <a:rPr lang="hy-AM" sz="2400" dirty="0" smtClean="0">
                <a:solidFill>
                  <a:schemeClr val="tx1"/>
                </a:solidFill>
              </a:rPr>
              <a:t>սովոր</a:t>
            </a:r>
            <a:r>
              <a:rPr lang="en-US" sz="2400" dirty="0" smtClean="0">
                <a:solidFill>
                  <a:schemeClr val="tx1"/>
                </a:solidFill>
              </a:rPr>
              <a:t>ե</a:t>
            </a:r>
            <a:r>
              <a:rPr lang="hy-AM" sz="2400" dirty="0" smtClean="0">
                <a:solidFill>
                  <a:schemeClr val="tx1"/>
                </a:solidFill>
              </a:rPr>
              <a:t>լու </a:t>
            </a:r>
            <a:r>
              <a:rPr lang="hy-AM" sz="2400" dirty="0">
                <a:solidFill>
                  <a:schemeClr val="tx1"/>
                </a:solidFill>
              </a:rPr>
              <a:t>ավելի հարմար միջավայր և </a:t>
            </a:r>
            <a:r>
              <a:rPr lang="hy-AM" sz="2400" dirty="0" smtClean="0">
                <a:solidFill>
                  <a:schemeClr val="tx1"/>
                </a:solidFill>
              </a:rPr>
              <a:t>հնարավորություն։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1076" y="2924944"/>
            <a:ext cx="87434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y-AM" sz="2400" b="1" dirty="0"/>
              <a:t>Ծրագրի խնդիրներն </a:t>
            </a:r>
            <a:r>
              <a:rPr lang="hy-AM" sz="2400" b="1" dirty="0" smtClean="0"/>
              <a:t>են</a:t>
            </a:r>
            <a:r>
              <a:rPr lang="en-US" sz="2400" b="1" dirty="0" smtClean="0"/>
              <a:t>.</a:t>
            </a:r>
          </a:p>
          <a:p>
            <a:endParaRPr lang="en-US" sz="2400" dirty="0"/>
          </a:p>
          <a:p>
            <a:pPr marL="342900" lvl="0" indent="-342900" fontAlgn="base">
              <a:buFont typeface="Wingdings" pitchFamily="2" charset="2"/>
              <a:buChar char="v"/>
            </a:pPr>
            <a:r>
              <a:rPr lang="hy-AM" sz="2400" dirty="0"/>
              <a:t>Ստեղծել դպրոցում սովորելու վիրտուալ </a:t>
            </a:r>
            <a:r>
              <a:rPr lang="hy-AM" sz="2400" dirty="0" smtClean="0"/>
              <a:t>միջավայր</a:t>
            </a:r>
            <a:r>
              <a:rPr lang="en-US" sz="2400" dirty="0" smtClean="0"/>
              <a:t>,</a:t>
            </a:r>
            <a:r>
              <a:rPr lang="hy-AM" sz="2400" dirty="0" smtClean="0"/>
              <a:t> </a:t>
            </a:r>
            <a:r>
              <a:rPr lang="hy-AM" sz="2400" dirty="0"/>
              <a:t>որից սովորողը կկարողանա օգտվել օրվա ցանկացած ժամին և ցանկացած </a:t>
            </a:r>
            <a:r>
              <a:rPr lang="hy-AM" sz="2400" dirty="0" smtClean="0"/>
              <a:t>տևողությամբ։</a:t>
            </a:r>
            <a:endParaRPr lang="en-US" sz="2400" dirty="0" smtClean="0"/>
          </a:p>
          <a:p>
            <a:pPr marL="342900" lvl="0" indent="-342900" fontAlgn="base">
              <a:buFont typeface="Wingdings" pitchFamily="2" charset="2"/>
              <a:buChar char="v"/>
            </a:pPr>
            <a:r>
              <a:rPr lang="hy-AM" sz="2400" dirty="0" smtClean="0"/>
              <a:t>Սովորեցնել </a:t>
            </a:r>
            <a:r>
              <a:rPr lang="hy-AM" sz="2400" dirty="0"/>
              <a:t>ուսուցիչներին աշխատել «Շրջված դասարանում</a:t>
            </a:r>
            <a:r>
              <a:rPr lang="hy-AM" sz="2400" dirty="0" smtClean="0"/>
              <a:t>»։</a:t>
            </a:r>
            <a:endParaRPr lang="en-US" sz="2400" dirty="0" smtClean="0"/>
          </a:p>
          <a:p>
            <a:pPr marL="342900" lvl="0" indent="-342900" fontAlgn="base">
              <a:buFont typeface="Wingdings" pitchFamily="2" charset="2"/>
              <a:buChar char="v"/>
            </a:pPr>
            <a:r>
              <a:rPr lang="hy-AM" sz="2400" dirty="0" smtClean="0"/>
              <a:t>Սորեցնել </a:t>
            </a:r>
            <a:r>
              <a:rPr lang="hy-AM" sz="2400" dirty="0"/>
              <a:t>սովորողներին սովորել «Շրջված դասարանում</a:t>
            </a:r>
            <a:r>
              <a:rPr lang="hy-AM" sz="2400" dirty="0" smtClean="0"/>
              <a:t>»։</a:t>
            </a:r>
            <a:endParaRPr lang="en-US" sz="2400" dirty="0" smtClean="0"/>
          </a:p>
          <a:p>
            <a:pPr marL="342900" lvl="0" indent="-342900" fontAlgn="base">
              <a:buFont typeface="Wingdings" pitchFamily="2" charset="2"/>
              <a:buChar char="v"/>
            </a:pPr>
            <a:r>
              <a:rPr lang="hy-AM" sz="2400" dirty="0" smtClean="0"/>
              <a:t>Իրական </a:t>
            </a:r>
            <a:r>
              <a:rPr lang="hy-AM" sz="2400" dirty="0"/>
              <a:t>ժամանակում իրականացնել ուսուցանող գնահատում։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332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 fontScale="90000"/>
          </a:bodyPr>
          <a:lstStyle/>
          <a:p>
            <a:r>
              <a:rPr lang="hy-AM" b="1" dirty="0">
                <a:solidFill>
                  <a:schemeClr val="tx1"/>
                </a:solidFill>
              </a:rPr>
              <a:t>Ծրագրի ակնկալվող </a:t>
            </a:r>
            <a:r>
              <a:rPr lang="hy-AM" b="1" dirty="0" smtClean="0">
                <a:solidFill>
                  <a:schemeClr val="tx1"/>
                </a:solidFill>
              </a:rPr>
              <a:t>արդյունքները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258882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buFont typeface="Arial" pitchFamily="34" charset="0"/>
              <a:buChar char="•"/>
            </a:pPr>
            <a:r>
              <a:rPr lang="hy-AM" sz="2000" dirty="0"/>
              <a:t>Սովողները կստանան սովորելու համար իրենց անհատական տվյալներին համապատասխան </a:t>
            </a:r>
            <a:r>
              <a:rPr lang="hy-AM" sz="2000" dirty="0" smtClean="0"/>
              <a:t>ժամանակ։</a:t>
            </a:r>
            <a:endParaRPr lang="en-US" sz="2000" dirty="0" smtClean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hy-AM" sz="2000" dirty="0" smtClean="0"/>
              <a:t>Սովորողները </a:t>
            </a:r>
            <a:r>
              <a:rPr lang="hy-AM" sz="2000" dirty="0"/>
              <a:t>կյուրացնեն իրենց տրված նյութը հիմնավոր և հնարավորություն կունենան այն </a:t>
            </a:r>
            <a:r>
              <a:rPr lang="hy-AM" sz="2000" dirty="0" smtClean="0"/>
              <a:t>խորացնել։</a:t>
            </a:r>
            <a:endParaRPr lang="en-US" sz="2000" dirty="0" smtClean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hy-AM" sz="2000" dirty="0" smtClean="0"/>
              <a:t>Ուսուցիչները </a:t>
            </a:r>
            <a:r>
              <a:rPr lang="hy-AM" sz="2000" dirty="0"/>
              <a:t>կունենան հնարավորություն ավելի մեծ ծավալով բացատրություն ներկայացնել սովորողներին տեսագրված բացատրությունների </a:t>
            </a:r>
            <a:r>
              <a:rPr lang="hy-AM" sz="2000" dirty="0" smtClean="0"/>
              <a:t>մեիջոցով։</a:t>
            </a:r>
            <a:endParaRPr lang="en-US" sz="2000" dirty="0" smtClean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hy-AM" sz="2000" dirty="0" smtClean="0"/>
              <a:t>Ուսուցիչները </a:t>
            </a:r>
            <a:r>
              <a:rPr lang="hy-AM" sz="2000" dirty="0"/>
              <a:t>մեկ անգամ ստեղծելով տեսագրված բացատրություններ դրանք կկարողանան օգտագործել նաև հաջորդ տարիների ընթացքում, որը կնվազեցնի նրանց աշխատանքային </a:t>
            </a:r>
            <a:r>
              <a:rPr lang="hy-AM" sz="2000" dirty="0" smtClean="0"/>
              <a:t>ծանրաբեռնվածությունը։</a:t>
            </a:r>
            <a:endParaRPr lang="en-US" sz="2000" dirty="0" smtClean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hy-AM" sz="2000" dirty="0" smtClean="0"/>
              <a:t>Ծնողները </a:t>
            </a:r>
            <a:r>
              <a:rPr lang="hy-AM" sz="2000" dirty="0"/>
              <a:t>կտեսնեն ուսուցչի աշխատանքը, իրենց երեխեխաներին տրված նոր հնարավորթյունները և նրանց մոտ կձևավորվի ավելի բարձր կարծիք դպրոցի, ուսուցչի </a:t>
            </a:r>
            <a:r>
              <a:rPr lang="hy-AM" sz="2000" dirty="0" smtClean="0"/>
              <a:t>մասին։</a:t>
            </a:r>
            <a:endParaRPr lang="en-US" sz="2000" dirty="0" smtClean="0"/>
          </a:p>
          <a:p>
            <a:pPr marL="285750" lvl="0" indent="-285750" fontAlgn="base">
              <a:buFont typeface="Arial" pitchFamily="34" charset="0"/>
              <a:buChar char="•"/>
            </a:pPr>
            <a:r>
              <a:rPr lang="hy-AM" sz="2000" dirty="0" smtClean="0"/>
              <a:t>Ծնողները կկարողանան </a:t>
            </a:r>
            <a:r>
              <a:rPr lang="hy-AM" sz="2000" dirty="0"/>
              <a:t>տեսնել և գնահատել իրենց երեխաների ուսումնական հաջողությունները և դժվարությունները։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8227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hy-AM" b="1" dirty="0" smtClean="0">
                <a:solidFill>
                  <a:schemeClr val="tx1"/>
                </a:solidFill>
              </a:rPr>
              <a:t>Ծրագրի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hy-AM" b="1" dirty="0" smtClean="0">
                <a:solidFill>
                  <a:schemeClr val="tx1"/>
                </a:solidFill>
              </a:rPr>
              <a:t> </a:t>
            </a:r>
            <a:r>
              <a:rPr lang="hy-AM" b="1" dirty="0">
                <a:solidFill>
                  <a:schemeClr val="tx1"/>
                </a:solidFill>
              </a:rPr>
              <a:t>իրականաց</a:t>
            </a:r>
            <a:r>
              <a:rPr lang="en-US" b="1" dirty="0" err="1">
                <a:solidFill>
                  <a:schemeClr val="tx1"/>
                </a:solidFill>
              </a:rPr>
              <a:t>ումը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9512" y="1052736"/>
            <a:ext cx="878497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fontAlgn="base">
              <a:buFont typeface="Wingdings" pitchFamily="2" charset="2"/>
              <a:buChar char="Ø"/>
            </a:pPr>
            <a:r>
              <a:rPr lang="hy-AM" sz="2200" dirty="0"/>
              <a:t>Թիմս հարթակում ստեղծել «Շրջված դասարան</a:t>
            </a:r>
            <a:r>
              <a:rPr lang="hy-AM" sz="2200" dirty="0" smtClean="0"/>
              <a:t>»։</a:t>
            </a:r>
            <a:endParaRPr lang="en-US" sz="2200" dirty="0" smtClean="0"/>
          </a:p>
          <a:p>
            <a:pPr marL="285750" lvl="0" indent="-285750" fontAlgn="base">
              <a:buFont typeface="Wingdings" pitchFamily="2" charset="2"/>
              <a:buChar char="Ø"/>
            </a:pPr>
            <a:r>
              <a:rPr lang="hy-AM" sz="2200" dirty="0" smtClean="0"/>
              <a:t>Սովորեցնել </a:t>
            </a:r>
            <a:r>
              <a:rPr lang="hy-AM" sz="2200" dirty="0"/>
              <a:t>ուսուցիչներին աշխատել «Շրջված դասարանում</a:t>
            </a:r>
            <a:r>
              <a:rPr lang="hy-AM" sz="2200" dirty="0" smtClean="0"/>
              <a:t>»։</a:t>
            </a:r>
            <a:endParaRPr lang="en-US" sz="2200" dirty="0" smtClean="0"/>
          </a:p>
          <a:p>
            <a:pPr marL="285750" lvl="0" indent="-285750" fontAlgn="base">
              <a:buFont typeface="Wingdings" pitchFamily="2" charset="2"/>
              <a:buChar char="Ø"/>
            </a:pPr>
            <a:r>
              <a:rPr lang="hy-AM" sz="2200" dirty="0" smtClean="0"/>
              <a:t>Սովորեցնել </a:t>
            </a:r>
            <a:r>
              <a:rPr lang="hy-AM" sz="2200" dirty="0"/>
              <a:t>սովորողներին սովորել «Շրջված դասարանում</a:t>
            </a:r>
            <a:r>
              <a:rPr lang="hy-AM" sz="2200" dirty="0" smtClean="0"/>
              <a:t>»։</a:t>
            </a:r>
            <a:endParaRPr lang="en-US" sz="2200" dirty="0" smtClean="0"/>
          </a:p>
          <a:p>
            <a:pPr marL="285750" lvl="0" indent="-285750" fontAlgn="base">
              <a:buFont typeface="Wingdings" pitchFamily="2" charset="2"/>
              <a:buChar char="Ø"/>
            </a:pPr>
            <a:r>
              <a:rPr lang="hy-AM" sz="2200" dirty="0" smtClean="0"/>
              <a:t>Կազմակերպել </a:t>
            </a:r>
            <a:r>
              <a:rPr lang="hy-AM" sz="2200" dirty="0"/>
              <a:t>դասերը «Շրջված դասարան» ռազմավարությամբ։ 2020-2021 ուսումնական տարում ծրագիրը իրականացնել 10-րդ դասարաններում՝ երկու առարկաներից։ 2021-2022 ուսումնական տարում՝ </a:t>
            </a:r>
            <a:r>
              <a:rPr lang="ru-RU" sz="2200" dirty="0"/>
              <a:t>չորս</a:t>
            </a:r>
            <a:r>
              <a:rPr lang="hy-AM" sz="2200" dirty="0"/>
              <a:t> առարկաներից։ 2022-2023 ուսումնական տարում՝ բոլոր </a:t>
            </a:r>
            <a:r>
              <a:rPr lang="hy-AM" sz="2200" dirty="0" smtClean="0"/>
              <a:t>առարկաներից։</a:t>
            </a:r>
            <a:endParaRPr lang="en-US" sz="2200" dirty="0" smtClean="0"/>
          </a:p>
          <a:p>
            <a:pPr marL="285750" lvl="0" indent="-285750" fontAlgn="base">
              <a:buFont typeface="Wingdings" pitchFamily="2" charset="2"/>
              <a:buChar char="Ø"/>
            </a:pPr>
            <a:r>
              <a:rPr lang="hy-AM" sz="2200" dirty="0" smtClean="0"/>
              <a:t>Երկու </a:t>
            </a:r>
            <a:r>
              <a:rPr lang="hy-AM" sz="2200" dirty="0"/>
              <a:t>ամիսը մեկ անգամ կատարել ներքին գնահտում սովորողների հաջողությունները և դժվարությունները գնահատելու </a:t>
            </a:r>
            <a:r>
              <a:rPr lang="hy-AM" sz="2200" dirty="0" smtClean="0"/>
              <a:t>համար։</a:t>
            </a:r>
            <a:endParaRPr lang="en-US" sz="2200" dirty="0" smtClean="0"/>
          </a:p>
          <a:p>
            <a:pPr marL="285750" lvl="0" indent="-285750" fontAlgn="base">
              <a:buFont typeface="Wingdings" pitchFamily="2" charset="2"/>
              <a:buChar char="Ø"/>
            </a:pPr>
            <a:r>
              <a:rPr lang="hy-AM" sz="2200" dirty="0" smtClean="0"/>
              <a:t>Երկու </a:t>
            </a:r>
            <a:r>
              <a:rPr lang="hy-AM" sz="2200" dirty="0"/>
              <a:t>ամիսը մեկ անգամ կատարել անհատական վերահսկողություն ուսուցիչների հաջողությունները և դժվարությունները գնահատելու համար։ </a:t>
            </a:r>
            <a:endParaRPr lang="en-US" sz="2200" dirty="0" smtClean="0"/>
          </a:p>
          <a:p>
            <a:pPr marL="285750" lvl="0" indent="-285750" fontAlgn="base">
              <a:buFont typeface="Wingdings" pitchFamily="2" charset="2"/>
              <a:buChar char="Ø"/>
            </a:pPr>
            <a:r>
              <a:rPr lang="hy-AM" sz="2200" dirty="0" smtClean="0"/>
              <a:t>Կազմակերպել </a:t>
            </a:r>
            <a:r>
              <a:rPr lang="hy-AM" sz="2200" dirty="0"/>
              <a:t>մեթոդական օգնություն արձանագրված դժվարությունները հաղթահարելու համար։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7863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y-AM" b="1" dirty="0">
                <a:solidFill>
                  <a:schemeClr val="tx1"/>
                </a:solidFill>
              </a:rPr>
              <a:t>Ծրագրի շարունակականության ապահովումը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859340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	</a:t>
            </a:r>
            <a:r>
              <a:rPr lang="hy-AM" sz="2400" dirty="0" smtClean="0"/>
              <a:t>Ծրագիրը </a:t>
            </a:r>
            <a:r>
              <a:rPr lang="hy-AM" sz="2400" dirty="0"/>
              <a:t>կդառնա դպրոցի ուսումնական աշխատանքի կազմակերպման հիմնական ռազմավարությունը և կարտացոլվի տարեկան աշխատանքային պլանում։ </a:t>
            </a:r>
            <a:endParaRPr lang="en-US" sz="2400" dirty="0" smtClean="0"/>
          </a:p>
          <a:p>
            <a:r>
              <a:rPr lang="en-US" sz="2400" dirty="0"/>
              <a:t>	</a:t>
            </a:r>
            <a:r>
              <a:rPr lang="hy-AM" sz="2400" dirty="0" smtClean="0"/>
              <a:t>Յուրաքանչյուր </a:t>
            </a:r>
            <a:r>
              <a:rPr lang="hy-AM" sz="2400" dirty="0"/>
              <a:t>տարի երկու ամիսը մեկ անգամ կկազմակերպվեն ուսուցիչների մասնագիտական զարգացման դասընթացներ «Շրջված դասարանում» աշխատելու թեմայով դպրոցի ուսուցիչների և հրավիրված մասնագետների կողմից։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998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hy-AM" b="1" dirty="0">
                <a:solidFill>
                  <a:schemeClr val="tx1"/>
                </a:solidFill>
              </a:rPr>
              <a:t>Ծրագրի </a:t>
            </a:r>
            <a:r>
              <a:rPr lang="hy-AM" b="1" dirty="0" smtClean="0">
                <a:solidFill>
                  <a:schemeClr val="tx1"/>
                </a:solidFill>
              </a:rPr>
              <a:t>գնահատումը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700808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hy-AM" sz="2800" dirty="0"/>
              <a:t>Երկու ամիսը մեկ անգամ կիրականացվի ծրագրի ներքին գնահատում։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760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hy-AM" b="1" dirty="0">
                <a:solidFill>
                  <a:schemeClr val="tx1"/>
                </a:solidFill>
              </a:rPr>
              <a:t>Ծրագրի </a:t>
            </a:r>
            <a:r>
              <a:rPr lang="en-US" b="1" dirty="0" err="1" smtClean="0">
                <a:solidFill>
                  <a:schemeClr val="tx1"/>
                </a:solidFill>
              </a:rPr>
              <a:t>առավելությունները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536" y="1268760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base">
              <a:buFont typeface="Arial" pitchFamily="34" charset="0"/>
              <a:buChar char="•"/>
            </a:pPr>
            <a:r>
              <a:rPr lang="en-US" sz="2800" dirty="0" err="1" smtClean="0"/>
              <a:t>Ուսուցիչը</a:t>
            </a:r>
            <a:r>
              <a:rPr lang="en-US" sz="2800" dirty="0" smtClean="0"/>
              <a:t> </a:t>
            </a:r>
            <a:r>
              <a:rPr lang="en-US" sz="2800" dirty="0" err="1" smtClean="0"/>
              <a:t>ժամանակ</a:t>
            </a:r>
            <a:r>
              <a:rPr lang="en-US" sz="2800" dirty="0" smtClean="0"/>
              <a:t> է </a:t>
            </a:r>
            <a:r>
              <a:rPr lang="en-US" sz="2800" dirty="0" err="1" smtClean="0"/>
              <a:t>շահում</a:t>
            </a:r>
            <a:r>
              <a:rPr lang="en-US" sz="2800" dirty="0" smtClean="0"/>
              <a:t> </a:t>
            </a:r>
            <a:r>
              <a:rPr lang="en-US" sz="2800" dirty="0"/>
              <a:t>և </a:t>
            </a:r>
            <a:r>
              <a:rPr lang="en-US" sz="2800" dirty="0" err="1" smtClean="0"/>
              <a:t>այն</a:t>
            </a:r>
            <a:r>
              <a:rPr lang="en-US" sz="2800" dirty="0" smtClean="0"/>
              <a:t> </a:t>
            </a:r>
            <a:r>
              <a:rPr lang="en-US" sz="2800" dirty="0" err="1"/>
              <a:t>օգտագործում</a:t>
            </a:r>
            <a:r>
              <a:rPr lang="en-US" sz="2800" dirty="0"/>
              <a:t> է </a:t>
            </a:r>
            <a:r>
              <a:rPr lang="en-US" sz="2800" dirty="0" err="1" smtClean="0"/>
              <a:t>դասարանում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գործնական</a:t>
            </a:r>
            <a:r>
              <a:rPr lang="en-US" sz="2800" dirty="0" smtClean="0"/>
              <a:t> </a:t>
            </a:r>
            <a:r>
              <a:rPr lang="en-US" sz="2800" dirty="0" err="1" smtClean="0"/>
              <a:t>աշախատանքի</a:t>
            </a:r>
            <a:r>
              <a:rPr lang="en-US" sz="2800" dirty="0" smtClean="0"/>
              <a:t> </a:t>
            </a:r>
            <a:r>
              <a:rPr lang="en-US" sz="2800" dirty="0" err="1" smtClean="0"/>
              <a:t>համար</a:t>
            </a:r>
            <a:r>
              <a:rPr lang="en-US" sz="2800" dirty="0" smtClean="0"/>
              <a:t>:</a:t>
            </a:r>
          </a:p>
          <a:p>
            <a:pPr marL="457200" lvl="0" indent="-457200" fontAlgn="base">
              <a:buFont typeface="Arial" pitchFamily="34" charset="0"/>
              <a:buChar char="•"/>
            </a:pPr>
            <a:r>
              <a:rPr lang="en-US" sz="2800" dirty="0" err="1" smtClean="0"/>
              <a:t>Ուսուցիչը</a:t>
            </a:r>
            <a:r>
              <a:rPr lang="en-US" sz="2800" dirty="0" smtClean="0"/>
              <a:t> </a:t>
            </a:r>
            <a:r>
              <a:rPr lang="en-US" sz="2800" dirty="0" err="1" smtClean="0"/>
              <a:t>մինչև</a:t>
            </a:r>
            <a:r>
              <a:rPr lang="en-US" sz="2800" dirty="0" smtClean="0"/>
              <a:t> </a:t>
            </a:r>
            <a:r>
              <a:rPr lang="en-US" sz="2800" dirty="0" err="1" smtClean="0"/>
              <a:t>նոր</a:t>
            </a:r>
            <a:r>
              <a:rPr lang="en-US" sz="2800" dirty="0" smtClean="0"/>
              <a:t> </a:t>
            </a:r>
            <a:r>
              <a:rPr lang="en-US" sz="2800" dirty="0" err="1" smtClean="0"/>
              <a:t>դասը</a:t>
            </a:r>
            <a:r>
              <a:rPr lang="en-US" sz="2800" dirty="0" smtClean="0"/>
              <a:t>, </a:t>
            </a:r>
            <a:r>
              <a:rPr lang="en-US" sz="2800" dirty="0" err="1" smtClean="0"/>
              <a:t>ուսուցանող</a:t>
            </a:r>
            <a:r>
              <a:rPr lang="en-US" sz="2800" dirty="0" smtClean="0"/>
              <a:t> </a:t>
            </a:r>
            <a:r>
              <a:rPr lang="en-US" sz="2800" dirty="0" err="1" smtClean="0"/>
              <a:t>գնահատման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գործիքների</a:t>
            </a:r>
            <a:r>
              <a:rPr lang="en-US" sz="2800" dirty="0" smtClean="0"/>
              <a:t> </a:t>
            </a:r>
            <a:r>
              <a:rPr lang="en-US" sz="2800" dirty="0" err="1" smtClean="0"/>
              <a:t>օգտագործման</a:t>
            </a:r>
            <a:r>
              <a:rPr lang="en-US" sz="2800" dirty="0" smtClean="0"/>
              <a:t> </a:t>
            </a:r>
            <a:r>
              <a:rPr lang="en-US" sz="2800" dirty="0" err="1" smtClean="0"/>
              <a:t>արդյունքում</a:t>
            </a:r>
            <a:r>
              <a:rPr lang="en-US" sz="2800" dirty="0" smtClean="0"/>
              <a:t>, </a:t>
            </a:r>
            <a:r>
              <a:rPr lang="en-US" sz="2800" dirty="0" err="1" smtClean="0"/>
              <a:t>արդեն</a:t>
            </a:r>
            <a:r>
              <a:rPr lang="en-US" sz="2800" dirty="0" smtClean="0"/>
              <a:t> </a:t>
            </a:r>
            <a:r>
              <a:rPr lang="en-US" sz="2800" dirty="0" err="1" smtClean="0"/>
              <a:t>գիտի</a:t>
            </a:r>
            <a:r>
              <a:rPr lang="en-US" sz="2800" dirty="0" smtClean="0"/>
              <a:t>, </a:t>
            </a:r>
            <a:r>
              <a:rPr lang="en-US" sz="2800" dirty="0" err="1" smtClean="0"/>
              <a:t>թե</a:t>
            </a:r>
            <a:r>
              <a:rPr lang="en-US" sz="2800" dirty="0" smtClean="0"/>
              <a:t> </a:t>
            </a:r>
            <a:r>
              <a:rPr lang="en-US" sz="2800" dirty="0" err="1" smtClean="0"/>
              <a:t>ինչը</a:t>
            </a:r>
            <a:r>
              <a:rPr lang="en-US" sz="2800" dirty="0" smtClean="0"/>
              <a:t>՞ </a:t>
            </a:r>
            <a:r>
              <a:rPr lang="en-US" sz="2800" dirty="0" err="1" smtClean="0"/>
              <a:t>չեն</a:t>
            </a:r>
            <a:r>
              <a:rPr lang="en-US" sz="2800" dirty="0" smtClean="0"/>
              <a:t> </a:t>
            </a:r>
            <a:r>
              <a:rPr lang="en-US" sz="2800" dirty="0" err="1" smtClean="0"/>
              <a:t>հասկացել</a:t>
            </a:r>
            <a:r>
              <a:rPr lang="en-US" sz="2800" dirty="0" smtClean="0"/>
              <a:t> </a:t>
            </a:r>
            <a:r>
              <a:rPr lang="en-US" sz="2800" dirty="0" err="1" smtClean="0"/>
              <a:t>աշակերտները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marL="457200" lvl="0" indent="-457200" fontAlgn="base">
              <a:buFont typeface="Arial" pitchFamily="34" charset="0"/>
              <a:buChar char="•"/>
            </a:pPr>
            <a:r>
              <a:rPr lang="en-US" sz="2800" dirty="0" err="1" smtClean="0"/>
              <a:t>Աշակերտը</a:t>
            </a:r>
            <a:r>
              <a:rPr lang="en-US" sz="2800" dirty="0" smtClean="0"/>
              <a:t> </a:t>
            </a:r>
            <a:r>
              <a:rPr lang="en-US" sz="2800" dirty="0" err="1" smtClean="0"/>
              <a:t>հնարավորություն</a:t>
            </a:r>
            <a:r>
              <a:rPr lang="en-US" sz="2800" dirty="0" smtClean="0"/>
              <a:t> է </a:t>
            </a:r>
            <a:r>
              <a:rPr lang="en-US" sz="2800" dirty="0" err="1" smtClean="0"/>
              <a:t>ստանում</a:t>
            </a:r>
            <a:r>
              <a:rPr lang="en-US" sz="2800" dirty="0" smtClean="0"/>
              <a:t> </a:t>
            </a:r>
            <a:r>
              <a:rPr lang="en-US" sz="2800" dirty="0" err="1" smtClean="0"/>
              <a:t>մանրամասն</a:t>
            </a:r>
            <a:r>
              <a:rPr lang="en-US" sz="2800" dirty="0" smtClean="0"/>
              <a:t> և </a:t>
            </a:r>
            <a:r>
              <a:rPr lang="en-US" sz="2800" dirty="0" err="1" smtClean="0"/>
              <a:t>հանգամանալից</a:t>
            </a:r>
            <a:r>
              <a:rPr lang="en-US" sz="2800" dirty="0" smtClean="0"/>
              <a:t> </a:t>
            </a:r>
            <a:r>
              <a:rPr lang="en-US" sz="2800" dirty="0" err="1" smtClean="0"/>
              <a:t>լսել</a:t>
            </a:r>
            <a:r>
              <a:rPr lang="en-US" sz="2800" dirty="0" smtClean="0"/>
              <a:t> </a:t>
            </a:r>
            <a:r>
              <a:rPr lang="en-US" sz="2800" dirty="0" err="1" smtClean="0"/>
              <a:t>դասը</a:t>
            </a:r>
            <a:r>
              <a:rPr lang="en-US" sz="2800" dirty="0" smtClean="0"/>
              <a:t>:</a:t>
            </a:r>
          </a:p>
          <a:p>
            <a:pPr marL="457200" lvl="0" indent="-457200" fontAlgn="base">
              <a:buFont typeface="Arial" pitchFamily="34" charset="0"/>
              <a:buChar char="•"/>
            </a:pPr>
            <a:r>
              <a:rPr lang="en-US" sz="2800" dirty="0" err="1" smtClean="0"/>
              <a:t>Աշակերտները</a:t>
            </a:r>
            <a:r>
              <a:rPr lang="en-US" sz="2800" dirty="0" smtClean="0"/>
              <a:t> </a:t>
            </a:r>
            <a:r>
              <a:rPr lang="en-US" sz="2800" dirty="0" err="1" smtClean="0"/>
              <a:t>մինչև</a:t>
            </a:r>
            <a:r>
              <a:rPr lang="en-US" sz="2800" dirty="0" smtClean="0"/>
              <a:t> </a:t>
            </a:r>
            <a:r>
              <a:rPr lang="en-US" sz="2800" dirty="0" err="1" smtClean="0"/>
              <a:t>դասը</a:t>
            </a:r>
            <a:r>
              <a:rPr lang="en-US" sz="2800" dirty="0" smtClean="0"/>
              <a:t> </a:t>
            </a:r>
            <a:r>
              <a:rPr lang="en-US" sz="2800" dirty="0" err="1" smtClean="0"/>
              <a:t>կարող</a:t>
            </a:r>
            <a:r>
              <a:rPr lang="en-US" sz="2800" dirty="0" smtClean="0"/>
              <a:t> </a:t>
            </a:r>
            <a:r>
              <a:rPr lang="en-US" sz="2800" dirty="0" err="1" smtClean="0"/>
              <a:t>են</a:t>
            </a:r>
            <a:r>
              <a:rPr lang="en-US" sz="2800" dirty="0" smtClean="0"/>
              <a:t> </a:t>
            </a:r>
            <a:r>
              <a:rPr lang="en-US" sz="2800" dirty="0" err="1" smtClean="0"/>
              <a:t>ուղղել</a:t>
            </a:r>
            <a:r>
              <a:rPr lang="en-US" sz="2800" dirty="0" smtClean="0"/>
              <a:t> </a:t>
            </a:r>
            <a:r>
              <a:rPr lang="en-US" sz="2800" dirty="0" err="1" smtClean="0"/>
              <a:t>իրենց</a:t>
            </a:r>
            <a:r>
              <a:rPr lang="en-US" sz="2800" dirty="0" smtClean="0"/>
              <a:t> </a:t>
            </a:r>
            <a:r>
              <a:rPr lang="en-US" sz="2800" dirty="0" err="1" smtClean="0"/>
              <a:t>հարցերը</a:t>
            </a:r>
            <a:r>
              <a:rPr lang="en-US" sz="2800" dirty="0" smtClean="0"/>
              <a:t> </a:t>
            </a:r>
            <a:r>
              <a:rPr lang="en-US" sz="2800" dirty="0" err="1" smtClean="0"/>
              <a:t>ուսուցչին</a:t>
            </a:r>
            <a:r>
              <a:rPr lang="en-US" sz="2800" dirty="0" smtClean="0"/>
              <a:t> և </a:t>
            </a:r>
            <a:r>
              <a:rPr lang="en-US" sz="2800" dirty="0" err="1" smtClean="0"/>
              <a:t>ստանան</a:t>
            </a:r>
            <a:r>
              <a:rPr lang="en-US" sz="2800" dirty="0" smtClean="0"/>
              <a:t> </a:t>
            </a:r>
            <a:r>
              <a:rPr lang="en-US" sz="2800" dirty="0" err="1" smtClean="0"/>
              <a:t>այդ</a:t>
            </a:r>
            <a:r>
              <a:rPr lang="en-US" sz="2800" dirty="0" smtClean="0"/>
              <a:t> </a:t>
            </a:r>
            <a:r>
              <a:rPr lang="en-US" sz="2800" dirty="0" err="1" smtClean="0"/>
              <a:t>հարցերի</a:t>
            </a:r>
            <a:r>
              <a:rPr lang="en-US" sz="2800" dirty="0" smtClean="0"/>
              <a:t> </a:t>
            </a:r>
            <a:r>
              <a:rPr lang="en-US" sz="2800" dirty="0" err="1" smtClean="0"/>
              <a:t>պատասխանը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010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430016"/>
            <a:ext cx="7772400" cy="11430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Շնորհակալություն</a:t>
            </a:r>
            <a:r>
              <a:rPr lang="en-US" dirty="0" smtClean="0">
                <a:solidFill>
                  <a:schemeClr val="tx1"/>
                </a:solidFill>
              </a:rPr>
              <a:t>…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56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</TotalTime>
  <Words>331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 Շրջված դասարան (ուսուցման կազմակերպման տարբեր եղանակներ, հեռավար ուսուցման ձևեր) </vt:lpstr>
      <vt:lpstr>Ծրագրի նպատակը և խնդիրները</vt:lpstr>
      <vt:lpstr>Ծրագրի ակնկալվող արդյունքները</vt:lpstr>
      <vt:lpstr>Ծրագրի  իրականացումը</vt:lpstr>
      <vt:lpstr>Ծրագրի շարունակականության ապահովումը</vt:lpstr>
      <vt:lpstr>Ծրագրի գնահատումը</vt:lpstr>
      <vt:lpstr>Ծրագրի առավելությունները</vt:lpstr>
      <vt:lpstr>Շնորհակալություն…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Շրջված դասարան (ուսուցման կազմակերպման տարբեր եղանակներ, հեռավար ուսուցման ձևեր) </dc:title>
  <dc:creator>Administrator</dc:creator>
  <cp:lastModifiedBy>Administrator</cp:lastModifiedBy>
  <cp:revision>13</cp:revision>
  <dcterms:created xsi:type="dcterms:W3CDTF">2020-12-20T11:56:14Z</dcterms:created>
  <dcterms:modified xsi:type="dcterms:W3CDTF">2020-12-28T12:14:29Z</dcterms:modified>
</cp:coreProperties>
</file>